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3" r:id="rId7"/>
    <p:sldId id="260" r:id="rId8"/>
    <p:sldId id="261" r:id="rId9"/>
    <p:sldId id="262" r:id="rId10"/>
    <p:sldId id="265" r:id="rId11"/>
    <p:sldId id="264"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08"/>
    <p:restoredTop sz="86618"/>
  </p:normalViewPr>
  <p:slideViewPr>
    <p:cSldViewPr snapToGrid="0" snapToObjects="1">
      <p:cViewPr varScale="1">
        <p:scale>
          <a:sx n="125" d="100"/>
          <a:sy n="125" d="100"/>
        </p:scale>
        <p:origin x="192"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3FDB5-087E-F74A-842F-E522C876317F}" type="datetimeFigureOut">
              <a:rPr lang="en-US" smtClean="0"/>
              <a:t>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1A876-3619-6A4F-AE98-D298E593406B}" type="slidenum">
              <a:rPr lang="en-US" smtClean="0"/>
              <a:t>‹#›</a:t>
            </a:fld>
            <a:endParaRPr lang="en-US"/>
          </a:p>
        </p:txBody>
      </p:sp>
    </p:spTree>
    <p:extLst>
      <p:ext uri="{BB962C8B-B14F-4D97-AF65-F5344CB8AC3E}">
        <p14:creationId xmlns:p14="http://schemas.microsoft.com/office/powerpoint/2010/main" val="77639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a:t>
            </a:r>
            <a:r>
              <a:rPr lang="en-US" baseline="0" dirty="0" smtClean="0"/>
              <a:t> everyone, for those who don’t know me my name is Guillaume Raille and I have been working with the LSIR (Distributed information </a:t>
            </a:r>
            <a:r>
              <a:rPr lang="en-US" baseline="0" dirty="0" err="1" smtClean="0"/>
              <a:t>Systmem</a:t>
            </a:r>
            <a:r>
              <a:rPr lang="en-US" baseline="0" dirty="0" smtClean="0"/>
              <a:t> Laboratory) on Optimizing similarity search between images as my semester project.</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1</a:t>
            </a:fld>
            <a:endParaRPr lang="en-US"/>
          </a:p>
        </p:txBody>
      </p:sp>
    </p:spTree>
    <p:extLst>
      <p:ext uri="{BB962C8B-B14F-4D97-AF65-F5344CB8AC3E}">
        <p14:creationId xmlns:p14="http://schemas.microsoft.com/office/powerpoint/2010/main" val="819000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search time only</a:t>
            </a:r>
            <a:r>
              <a:rPr lang="en-US" baseline="0" dirty="0" smtClean="0"/>
              <a:t> the data contained in the X </a:t>
            </a:r>
            <a:r>
              <a:rPr lang="en-US" baseline="0" dirty="0" err="1" smtClean="0"/>
              <a:t>voronoi</a:t>
            </a:r>
            <a:r>
              <a:rPr lang="en-US" baseline="0" dirty="0" smtClean="0"/>
              <a:t> cell and few </a:t>
            </a:r>
            <a:r>
              <a:rPr lang="en-US" baseline="0" dirty="0" err="1" smtClean="0"/>
              <a:t>neighbours</a:t>
            </a:r>
            <a:r>
              <a:rPr lang="en-US" baseline="0" dirty="0" smtClean="0"/>
              <a:t> are checked reducing the number of data to check.</a:t>
            </a:r>
          </a:p>
          <a:p>
            <a:endParaRPr lang="en-US" baseline="0" dirty="0" smtClean="0"/>
          </a:p>
          <a:p>
            <a:r>
              <a:rPr lang="en-US" baseline="0" dirty="0" smtClean="0"/>
              <a:t>Another index is also required to determine </a:t>
            </a:r>
            <a:r>
              <a:rPr lang="en-US" baseline="0" smtClean="0"/>
              <a:t>which points </a:t>
            </a:r>
            <a:r>
              <a:rPr lang="en-US" baseline="0" dirty="0" smtClean="0"/>
              <a:t>goes into which cells = the </a:t>
            </a:r>
            <a:r>
              <a:rPr lang="en-US" baseline="0" dirty="0" err="1" smtClean="0"/>
              <a:t>quantizer</a:t>
            </a:r>
            <a:r>
              <a:rPr lang="en-US" baseline="0" dirty="0" smtClean="0"/>
              <a:t> that assign the </a:t>
            </a:r>
            <a:r>
              <a:rPr lang="en-US" baseline="0" dirty="0" err="1" smtClean="0"/>
              <a:t>voronoi</a:t>
            </a:r>
            <a:r>
              <a:rPr lang="en-US" baseline="0" dirty="0" smtClean="0"/>
              <a:t> cells. Each cell is defined by a centroid =&gt; finding the centroid consists in finding the nearest neighbor of the vector in the set of centroids.</a:t>
            </a:r>
          </a:p>
          <a:p>
            <a:endParaRPr lang="en-US" baseline="0" dirty="0" smtClean="0"/>
          </a:p>
          <a:p>
            <a:r>
              <a:rPr lang="en-US" baseline="0" dirty="0" err="1" smtClean="0"/>
              <a:t>Voronoi</a:t>
            </a:r>
            <a:r>
              <a:rPr lang="en-US" baseline="0" dirty="0" smtClean="0"/>
              <a:t> cells: </a:t>
            </a:r>
            <a:r>
              <a:rPr lang="en-US" sz="1200" b="0" i="0" kern="1200" dirty="0" smtClean="0">
                <a:solidFill>
                  <a:schemeClr val="tx1"/>
                </a:solidFill>
                <a:effectLst/>
                <a:latin typeface="+mn-lt"/>
                <a:ea typeface="+mn-ea"/>
                <a:cs typeface="+mn-cs"/>
              </a:rPr>
              <a:t>regions based on distance to points in a specific subset of the plane.</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12</a:t>
            </a:fld>
            <a:endParaRPr lang="en-US"/>
          </a:p>
        </p:txBody>
      </p:sp>
    </p:spTree>
    <p:extLst>
      <p:ext uri="{BB962C8B-B14F-4D97-AF65-F5344CB8AC3E}">
        <p14:creationId xmlns:p14="http://schemas.microsoft.com/office/powerpoint/2010/main" val="53957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10 minutes presentation I will first introduce the project and its purpose then I will explain the methodology and the experimental setup we used, after that I will go through the results that we obtained and finally give my conclusion. So let’s begin with the introduction.</a:t>
            </a:r>
            <a:endParaRPr lang="en-US" dirty="0" smtClean="0"/>
          </a:p>
          <a:p>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2</a:t>
            </a:fld>
            <a:endParaRPr lang="en-US"/>
          </a:p>
        </p:txBody>
      </p:sp>
    </p:spTree>
    <p:extLst>
      <p:ext uri="{BB962C8B-B14F-4D97-AF65-F5344CB8AC3E}">
        <p14:creationId xmlns:p14="http://schemas.microsoft.com/office/powerpoint/2010/main" val="112199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similarity detection</a:t>
            </a:r>
            <a:r>
              <a:rPr lang="en-US" baseline="0" dirty="0" smtClean="0"/>
              <a:t> and image processing more generally is a subject impacting today almost every sectors from robotics, automatic to agriculture and even transportation (automated cars..).</a:t>
            </a:r>
          </a:p>
          <a:p>
            <a:endParaRPr lang="en-US" baseline="0" dirty="0" smtClean="0"/>
          </a:p>
          <a:p>
            <a:r>
              <a:rPr lang="en-US" baseline="0" dirty="0" smtClean="0"/>
              <a:t>Such a trending topic and problematic of image similarity detection is of course being actively developed and researched by many scientists in many labs and team across the world. </a:t>
            </a:r>
          </a:p>
          <a:p>
            <a:endParaRPr lang="en-US" baseline="0" dirty="0" smtClean="0"/>
          </a:p>
          <a:p>
            <a:r>
              <a:rPr lang="en-US" baseline="0" dirty="0" smtClean="0"/>
              <a:t>Hence leading to a lot of solution and methods being implemented and published. </a:t>
            </a:r>
          </a:p>
          <a:p>
            <a:endParaRPr lang="en-US" baseline="0" dirty="0" smtClean="0"/>
          </a:p>
          <a:p>
            <a:r>
              <a:rPr lang="en-US" baseline="0" dirty="0" smtClean="0"/>
              <a:t>In this semester project we tried, through an experimental approach to evaluate and compare some of the state-of-the art latest methods in image similarity detection techniques. We took inspiration from a Paper “a billion scale similarity” which can even be considered as a starting point for this semester project and similarly we focused on highly scalable solution for big datasets. In order to evaluate and draw our comparison we developed a pipeline inspired from the paper just cited. The next slide will present you the so called pipeline.</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3</a:t>
            </a:fld>
            <a:endParaRPr lang="en-US"/>
          </a:p>
        </p:txBody>
      </p:sp>
    </p:spTree>
    <p:extLst>
      <p:ext uri="{BB962C8B-B14F-4D97-AF65-F5344CB8AC3E}">
        <p14:creationId xmlns:p14="http://schemas.microsoft.com/office/powerpoint/2010/main" val="52777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pipeline we used in this semester project to evaluate image</a:t>
            </a:r>
            <a:r>
              <a:rPr lang="en-US" baseline="0" dirty="0" smtClean="0"/>
              <a:t> similarity among images we had at hand, was designed to be highly scalable and fast to compute. It is composed of 3 steps:</a:t>
            </a:r>
          </a:p>
          <a:p>
            <a:endParaRPr lang="en-US" baseline="0" dirty="0" smtClean="0"/>
          </a:p>
          <a:p>
            <a:pPr marL="171450" indent="-171450">
              <a:buFont typeface="Arial" charset="0"/>
              <a:buChar char="•"/>
            </a:pPr>
            <a:r>
              <a:rPr lang="en-US" baseline="0" dirty="0" smtClean="0"/>
              <a:t>A first step is the Features extraction. It takes the image as input and output a vector of features with 512D. How it does that ? Well we used for that a pre-trained C.N.N, to be more precise a </a:t>
            </a:r>
            <a:r>
              <a:rPr lang="en-US" baseline="0" dirty="0" err="1" smtClean="0"/>
              <a:t>resnet</a:t>
            </a:r>
            <a:r>
              <a:rPr lang="en-US" baseline="0" dirty="0" smtClean="0"/>
              <a:t> or residual neural network developed by </a:t>
            </a:r>
            <a:r>
              <a:rPr lang="en-US" baseline="0" dirty="0" err="1" smtClean="0"/>
              <a:t>microsoft</a:t>
            </a:r>
            <a:r>
              <a:rPr lang="en-US" baseline="0" dirty="0" smtClean="0"/>
              <a:t> and pre-trained on 2 different datasets to see the effect of pre-training (I will come back later on that). We used this CNN not in a regular way as we used it very similarly as when doing transfer learning: as a feature extractor. It means than instead of training the CNN as usual, we used fixed or frozen weights and simply compute a forward operation in our CNN (no </a:t>
            </a:r>
            <a:r>
              <a:rPr lang="en-US" baseline="0" dirty="0" err="1" smtClean="0"/>
              <a:t>backprogation</a:t>
            </a:r>
            <a:r>
              <a:rPr lang="en-US" baseline="0" dirty="0" smtClean="0"/>
              <a:t> or gradient descent) which means that we only operate an amount of convolution, and pooling operation to our images and extract which are the value after the final layer and just before the fully connected layer. In this specific CNN this gives us a 512D features vector.</a:t>
            </a:r>
          </a:p>
          <a:p>
            <a:pPr marL="171450" indent="-171450">
              <a:buFont typeface="Arial" charset="0"/>
              <a:buChar char="•"/>
            </a:pPr>
            <a:endParaRPr lang="en-US" baseline="0" dirty="0" smtClean="0"/>
          </a:p>
          <a:p>
            <a:pPr marL="171450" indent="-171450">
              <a:buFont typeface="Arial" charset="0"/>
              <a:buChar char="•"/>
            </a:pPr>
            <a:r>
              <a:rPr lang="en-US" baseline="0" dirty="0" smtClean="0"/>
              <a:t>Once that step </a:t>
            </a:r>
            <a:r>
              <a:rPr lang="en-US" baseline="0" dirty="0" err="1" smtClean="0"/>
              <a:t>realised</a:t>
            </a:r>
            <a:r>
              <a:rPr lang="en-US" baseline="0" dirty="0" smtClean="0"/>
              <a:t> we proceed with PCA  dimensionality reduction. Many advantages came up from this step first it obviously reduced the size of the data the </a:t>
            </a:r>
            <a:r>
              <a:rPr lang="en-US" baseline="0" dirty="0" err="1" smtClean="0"/>
              <a:t>momory</a:t>
            </a:r>
            <a:r>
              <a:rPr lang="en-US" baseline="0" dirty="0" smtClean="0"/>
              <a:t> usage was significantly reduced. Second as less data where being computed, the computation time on the reduced dataset was also greatly appreciated (it was at least reduced by a factor 3 in most cases). Finally keeping only the principal component explaining the most variance of our </a:t>
            </a:r>
            <a:r>
              <a:rPr lang="en-US" baseline="0" dirty="0" err="1" smtClean="0"/>
              <a:t>datas</a:t>
            </a:r>
            <a:r>
              <a:rPr lang="en-US" baseline="0" dirty="0" smtClean="0"/>
              <a:t>, it slightly improved the performance and the results we could obtain from the data.</a:t>
            </a:r>
          </a:p>
          <a:p>
            <a:pPr marL="171450" indent="-171450">
              <a:buFont typeface="Arial" charset="0"/>
              <a:buChar char="•"/>
            </a:pPr>
            <a:endParaRPr lang="en-US" baseline="0" dirty="0" smtClean="0"/>
          </a:p>
          <a:p>
            <a:pPr marL="171450" indent="-171450">
              <a:buFont typeface="Arial" charset="0"/>
              <a:buChar char="•"/>
            </a:pPr>
            <a:r>
              <a:rPr lang="en-US" baseline="0" dirty="0" smtClean="0"/>
              <a:t>Finally the last step was to apply a k-NN method to find similarity between the features </a:t>
            </a:r>
            <a:r>
              <a:rPr lang="en-US" baseline="0" dirty="0" err="1" smtClean="0"/>
              <a:t>wich</a:t>
            </a:r>
            <a:r>
              <a:rPr lang="en-US" baseline="0" dirty="0" smtClean="0"/>
              <a:t> eventually meant similarity between the images. We evaluated and compared four method during this semester project. First we implemented our own brute-force method on GPU, then we used Annoy a CPU library for approximate k-NN search using random projection developed at Spotify, we also used NMSLIB a toolkit to evaluate and compare different k-NN method also providing </a:t>
            </a:r>
            <a:r>
              <a:rPr lang="en-US" baseline="0" dirty="0" err="1" smtClean="0"/>
              <a:t>implementions</a:t>
            </a:r>
            <a:r>
              <a:rPr lang="en-US" baseline="0" dirty="0" smtClean="0"/>
              <a:t> of the method. In our case we only tried the most promising one from their library: HSNW (Hierarchical small navigable world). This a very performant full graph based approach with multiple layers. Finally we used the </a:t>
            </a:r>
            <a:r>
              <a:rPr lang="en-US" baseline="0" dirty="0" err="1" smtClean="0"/>
              <a:t>faiss</a:t>
            </a:r>
            <a:r>
              <a:rPr lang="en-US" baseline="0" dirty="0" smtClean="0"/>
              <a:t> library developed at Facebook AI specifically designed to perform k-NN search at billion scale. We used </a:t>
            </a:r>
            <a:r>
              <a:rPr lang="en-US" baseline="0" dirty="0" err="1" smtClean="0"/>
              <a:t>Faiss</a:t>
            </a:r>
            <a:r>
              <a:rPr lang="en-US" baseline="0" dirty="0" smtClean="0"/>
              <a:t> for its brute-force method on GPU as well as its approximate method using product quantization.</a:t>
            </a:r>
          </a:p>
          <a:p>
            <a:pPr marL="171450" indent="-171450">
              <a:buFont typeface="Arial" charset="0"/>
              <a:buChar char="•"/>
            </a:pPr>
            <a:endParaRPr lang="en-US" baseline="0" dirty="0" smtClean="0"/>
          </a:p>
          <a:p>
            <a:pPr marL="0" indent="0">
              <a:buFont typeface="Arial" charset="0"/>
              <a:buNone/>
            </a:pPr>
            <a:r>
              <a:rPr lang="en-US" baseline="0" dirty="0" smtClean="0"/>
              <a:t>Now that we presented the methodology we used or the </a:t>
            </a:r>
            <a:r>
              <a:rPr lang="en-US" baseline="0" dirty="0" err="1" smtClean="0"/>
              <a:t>pipline</a:t>
            </a:r>
            <a:r>
              <a:rPr lang="en-US" baseline="0" dirty="0" smtClean="0"/>
              <a:t>, the next 2 slides will show you how we implemented this methodology and what did we used in practice through our experimental setup.</a:t>
            </a:r>
          </a:p>
        </p:txBody>
      </p:sp>
      <p:sp>
        <p:nvSpPr>
          <p:cNvPr id="4" name="Slide Number Placeholder 3"/>
          <p:cNvSpPr>
            <a:spLocks noGrp="1"/>
          </p:cNvSpPr>
          <p:nvPr>
            <p:ph type="sldNum" sz="quarter" idx="10"/>
          </p:nvPr>
        </p:nvSpPr>
        <p:spPr/>
        <p:txBody>
          <a:bodyPr/>
          <a:lstStyle/>
          <a:p>
            <a:fld id="{5CD1A876-3619-6A4F-AE98-D298E593406B}" type="slidenum">
              <a:rPr lang="en-US" smtClean="0"/>
              <a:t>4</a:t>
            </a:fld>
            <a:endParaRPr lang="en-US"/>
          </a:p>
        </p:txBody>
      </p:sp>
    </p:spTree>
    <p:extLst>
      <p:ext uri="{BB962C8B-B14F-4D97-AF65-F5344CB8AC3E}">
        <p14:creationId xmlns:p14="http://schemas.microsoft.com/office/powerpoint/2010/main" val="18534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semester project required the use of large datasets for two main purposes.</a:t>
            </a:r>
            <a:r>
              <a:rPr lang="en-US" baseline="0" dirty="0" smtClean="0"/>
              <a:t> First as I described when I was explaining the features extraction, we used a pre-trained CNN and obviously it was trained on large images datasets: the two we used were ImageNet </a:t>
            </a:r>
            <a:r>
              <a:rPr lang="en-US" baseline="0" smtClean="0"/>
              <a:t>and Places365.</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5</a:t>
            </a:fld>
            <a:endParaRPr lang="en-US"/>
          </a:p>
        </p:txBody>
      </p:sp>
    </p:spTree>
    <p:extLst>
      <p:ext uri="{BB962C8B-B14F-4D97-AF65-F5344CB8AC3E}">
        <p14:creationId xmlns:p14="http://schemas.microsoft.com/office/powerpoint/2010/main" val="75346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Bilingual Evaluation Understudy</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6</a:t>
            </a:fld>
            <a:endParaRPr lang="en-US"/>
          </a:p>
        </p:txBody>
      </p:sp>
    </p:spTree>
    <p:extLst>
      <p:ext uri="{BB962C8B-B14F-4D97-AF65-F5344CB8AC3E}">
        <p14:creationId xmlns:p14="http://schemas.microsoft.com/office/powerpoint/2010/main" val="136618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Why brute-force faster than </a:t>
            </a:r>
            <a:r>
              <a:rPr lang="en-US" dirty="0" err="1" smtClean="0"/>
              <a:t>Approixmate</a:t>
            </a:r>
            <a:r>
              <a:rPr lang="en-US" baseline="0" dirty="0" smtClean="0"/>
              <a:t> with </a:t>
            </a:r>
            <a:r>
              <a:rPr lang="en-US" baseline="0" dirty="0" err="1" smtClean="0"/>
              <a:t>Faiss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7</a:t>
            </a:fld>
            <a:endParaRPr lang="en-US"/>
          </a:p>
        </p:txBody>
      </p:sp>
    </p:spTree>
    <p:extLst>
      <p:ext uri="{BB962C8B-B14F-4D97-AF65-F5344CB8AC3E}">
        <p14:creationId xmlns:p14="http://schemas.microsoft.com/office/powerpoint/2010/main" val="212706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experimental overview,</a:t>
            </a:r>
            <a:r>
              <a:rPr lang="en-US" baseline="0" dirty="0" smtClean="0"/>
              <a:t> m</a:t>
            </a:r>
            <a:r>
              <a:rPr lang="en-US" dirty="0" smtClean="0"/>
              <a:t>ore could have been done (testing other method NMSLIB..) or </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9</a:t>
            </a:fld>
            <a:endParaRPr lang="en-US"/>
          </a:p>
        </p:txBody>
      </p:sp>
    </p:spTree>
    <p:extLst>
      <p:ext uri="{BB962C8B-B14F-4D97-AF65-F5344CB8AC3E}">
        <p14:creationId xmlns:p14="http://schemas.microsoft.com/office/powerpoint/2010/main" val="104802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Construct layers of proximity graphs</a:t>
            </a:r>
            <a:r>
              <a:rPr lang="en-US" baseline="0" dirty="0" smtClean="0"/>
              <a:t> by specifically inserting element on different layers through greedy heuristic algorithms.</a:t>
            </a:r>
            <a:endParaRPr lang="en-US" dirty="0" smtClean="0"/>
          </a:p>
          <a:p>
            <a:endParaRPr lang="en-US" dirty="0" smtClean="0"/>
          </a:p>
          <a:p>
            <a:r>
              <a:rPr lang="en-US" dirty="0" smtClean="0"/>
              <a:t>New insertion starts from the top layer,</a:t>
            </a:r>
            <a:r>
              <a:rPr lang="en-US" baseline="0" dirty="0" smtClean="0"/>
              <a:t> greedily traversing the graph in order to find the closest neighbor in the layer. Local minimum =&gt; use this point as entry point in the next layer. A list of </a:t>
            </a:r>
            <a:r>
              <a:rPr lang="en-US" baseline="0" dirty="0" err="1" smtClean="0"/>
              <a:t>ef</a:t>
            </a:r>
            <a:r>
              <a:rPr lang="en-US" baseline="0" dirty="0" smtClean="0"/>
              <a:t> closest of the found elements (initially entry points) is kept during the search (list always updated during the search). First phase of the search </a:t>
            </a:r>
            <a:r>
              <a:rPr lang="en-US" baseline="0" dirty="0" err="1" smtClean="0"/>
              <a:t>ef</a:t>
            </a:r>
            <a:r>
              <a:rPr lang="en-US" baseline="0" dirty="0" smtClean="0"/>
              <a:t>=1 =&gt; greedy search when the search reaches the layer equal or less than level (each inserted element as an integer maximum layer level randomly selected) </a:t>
            </a:r>
            <a:r>
              <a:rPr lang="en-US" baseline="0" dirty="0" err="1" smtClean="0"/>
              <a:t>ef</a:t>
            </a:r>
            <a:r>
              <a:rPr lang="en-US" baseline="0" dirty="0" smtClean="0"/>
              <a:t> = </a:t>
            </a:r>
            <a:r>
              <a:rPr lang="en-US" baseline="0" dirty="0" err="1" smtClean="0"/>
              <a:t>EfConstruction</a:t>
            </a:r>
            <a:r>
              <a:rPr lang="en-US" baseline="0" dirty="0" smtClean="0"/>
              <a:t> =&gt; higher recall of the greedy search procedure.</a:t>
            </a:r>
            <a:endParaRPr lang="en-US" dirty="0" smtClean="0"/>
          </a:p>
          <a:p>
            <a:endParaRPr lang="en-US" dirty="0" smtClean="0"/>
          </a:p>
          <a:p>
            <a:r>
              <a:rPr lang="en-US" dirty="0" smtClean="0"/>
              <a:t>Search starts from the top layer,</a:t>
            </a:r>
            <a:r>
              <a:rPr lang="en-US" baseline="0" dirty="0" smtClean="0"/>
              <a:t> then greedy algorithm red until the green point (query point)</a:t>
            </a:r>
          </a:p>
          <a:p>
            <a:endParaRPr lang="en-US" baseline="0" dirty="0" smtClean="0"/>
          </a:p>
          <a:p>
            <a:r>
              <a:rPr lang="en-US" baseline="0" dirty="0" smtClean="0"/>
              <a:t>M maximum connection an element can have on each layer</a:t>
            </a:r>
          </a:p>
          <a:p>
            <a:r>
              <a:rPr lang="en-US" baseline="0" dirty="0" err="1" smtClean="0"/>
              <a:t>efConstruct</a:t>
            </a:r>
            <a:r>
              <a:rPr lang="en-US" baseline="0" dirty="0" smtClean="0"/>
              <a:t> size of the dynamic list when the algorithm reach the good layer (level)</a:t>
            </a:r>
          </a:p>
          <a:p>
            <a:r>
              <a:rPr lang="en-US" baseline="0" dirty="0" err="1" smtClean="0"/>
              <a:t>Ef</a:t>
            </a:r>
            <a:r>
              <a:rPr lang="en-US" baseline="0" dirty="0" smtClean="0"/>
              <a:t> size of the dynamic list to use when searching the HNSW graphs</a:t>
            </a:r>
            <a:endParaRPr lang="en-US" dirty="0"/>
          </a:p>
        </p:txBody>
      </p:sp>
      <p:sp>
        <p:nvSpPr>
          <p:cNvPr id="4" name="Slide Number Placeholder 3"/>
          <p:cNvSpPr>
            <a:spLocks noGrp="1"/>
          </p:cNvSpPr>
          <p:nvPr>
            <p:ph type="sldNum" sz="quarter" idx="10"/>
          </p:nvPr>
        </p:nvSpPr>
        <p:spPr/>
        <p:txBody>
          <a:bodyPr/>
          <a:lstStyle/>
          <a:p>
            <a:fld id="{5CD1A876-3619-6A4F-AE98-D298E593406B}" type="slidenum">
              <a:rPr lang="en-US" smtClean="0"/>
              <a:t>11</a:t>
            </a:fld>
            <a:endParaRPr lang="en-US"/>
          </a:p>
        </p:txBody>
      </p:sp>
    </p:spTree>
    <p:extLst>
      <p:ext uri="{BB962C8B-B14F-4D97-AF65-F5344CB8AC3E}">
        <p14:creationId xmlns:p14="http://schemas.microsoft.com/office/powerpoint/2010/main" val="556811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BEF56E-97EA-9843-90A7-0053CD1D4ECE}" type="datetime1">
              <a:rPr lang="en-US" smtClean="0"/>
              <a:t>1/18/18</a:t>
            </a:fld>
            <a:endParaRPr lang="en-US"/>
          </a:p>
        </p:txBody>
      </p:sp>
      <p:sp>
        <p:nvSpPr>
          <p:cNvPr id="5" name="Footer Placeholder 4"/>
          <p:cNvSpPr>
            <a:spLocks noGrp="1"/>
          </p:cNvSpPr>
          <p:nvPr>
            <p:ph type="ftr" sz="quarter" idx="11"/>
          </p:nvPr>
        </p:nvSpPr>
        <p:spPr/>
        <p:txBody>
          <a:bodyPr/>
          <a:lstStyle/>
          <a:p>
            <a:r>
              <a:rPr lang="en-US" smtClean="0"/>
              <a:t>Guillaume Raille</a:t>
            </a:r>
            <a:endParaRPr lang="en-US"/>
          </a:p>
        </p:txBody>
      </p:sp>
      <p:sp>
        <p:nvSpPr>
          <p:cNvPr id="6" name="Slide Number Placeholder 5"/>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135804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20DB61-5538-1749-9D47-F66BE5E95B99}" type="datetime1">
              <a:rPr lang="en-US" smtClean="0"/>
              <a:t>1/18/18</a:t>
            </a:fld>
            <a:endParaRPr lang="en-US"/>
          </a:p>
        </p:txBody>
      </p:sp>
      <p:sp>
        <p:nvSpPr>
          <p:cNvPr id="5" name="Footer Placeholder 4"/>
          <p:cNvSpPr>
            <a:spLocks noGrp="1"/>
          </p:cNvSpPr>
          <p:nvPr>
            <p:ph type="ftr" sz="quarter" idx="11"/>
          </p:nvPr>
        </p:nvSpPr>
        <p:spPr/>
        <p:txBody>
          <a:bodyPr/>
          <a:lstStyle/>
          <a:p>
            <a:r>
              <a:rPr lang="en-US" smtClean="0"/>
              <a:t>Guillaume Raille</a:t>
            </a:r>
            <a:endParaRPr lang="en-US"/>
          </a:p>
        </p:txBody>
      </p:sp>
      <p:sp>
        <p:nvSpPr>
          <p:cNvPr id="6" name="Slide Number Placeholder 5"/>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651845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E36D8E-BB6B-CD46-8C6C-B24811A522BC}" type="datetime1">
              <a:rPr lang="en-US" smtClean="0"/>
              <a:t>1/18/18</a:t>
            </a:fld>
            <a:endParaRPr lang="en-US"/>
          </a:p>
        </p:txBody>
      </p:sp>
      <p:sp>
        <p:nvSpPr>
          <p:cNvPr id="5" name="Footer Placeholder 4"/>
          <p:cNvSpPr>
            <a:spLocks noGrp="1"/>
          </p:cNvSpPr>
          <p:nvPr>
            <p:ph type="ftr" sz="quarter" idx="11"/>
          </p:nvPr>
        </p:nvSpPr>
        <p:spPr/>
        <p:txBody>
          <a:bodyPr/>
          <a:lstStyle/>
          <a:p>
            <a:r>
              <a:rPr lang="en-US" smtClean="0"/>
              <a:t>Guillaume Raille</a:t>
            </a:r>
            <a:endParaRPr lang="en-US"/>
          </a:p>
        </p:txBody>
      </p:sp>
      <p:sp>
        <p:nvSpPr>
          <p:cNvPr id="6" name="Slide Number Placeholder 5"/>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126130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D626C7-70BD-104A-8BD6-F793A222B6AC}" type="datetime1">
              <a:rPr lang="en-US" smtClean="0"/>
              <a:t>1/18/18</a:t>
            </a:fld>
            <a:endParaRPr lang="en-US"/>
          </a:p>
        </p:txBody>
      </p:sp>
      <p:sp>
        <p:nvSpPr>
          <p:cNvPr id="5" name="Footer Placeholder 4"/>
          <p:cNvSpPr>
            <a:spLocks noGrp="1"/>
          </p:cNvSpPr>
          <p:nvPr>
            <p:ph type="ftr" sz="quarter" idx="11"/>
          </p:nvPr>
        </p:nvSpPr>
        <p:spPr/>
        <p:txBody>
          <a:bodyPr/>
          <a:lstStyle/>
          <a:p>
            <a:r>
              <a:rPr lang="en-US" smtClean="0"/>
              <a:t>Guillaume Raille</a:t>
            </a:r>
            <a:endParaRPr lang="en-US"/>
          </a:p>
        </p:txBody>
      </p:sp>
      <p:sp>
        <p:nvSpPr>
          <p:cNvPr id="6" name="Slide Number Placeholder 5"/>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1258686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258DB-B1E9-024D-A2DF-74C76C4A30C8}" type="datetime1">
              <a:rPr lang="en-US" smtClean="0"/>
              <a:t>1/18/18</a:t>
            </a:fld>
            <a:endParaRPr lang="en-US"/>
          </a:p>
        </p:txBody>
      </p:sp>
      <p:sp>
        <p:nvSpPr>
          <p:cNvPr id="5" name="Footer Placeholder 4"/>
          <p:cNvSpPr>
            <a:spLocks noGrp="1"/>
          </p:cNvSpPr>
          <p:nvPr>
            <p:ph type="ftr" sz="quarter" idx="11"/>
          </p:nvPr>
        </p:nvSpPr>
        <p:spPr/>
        <p:txBody>
          <a:bodyPr/>
          <a:lstStyle/>
          <a:p>
            <a:r>
              <a:rPr lang="en-US" smtClean="0"/>
              <a:t>Guillaume Raille</a:t>
            </a:r>
            <a:endParaRPr lang="en-US"/>
          </a:p>
        </p:txBody>
      </p:sp>
      <p:sp>
        <p:nvSpPr>
          <p:cNvPr id="6" name="Slide Number Placeholder 5"/>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203814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668B89-BFD1-294F-B370-560426DAC57A}" type="datetime1">
              <a:rPr lang="en-US" smtClean="0"/>
              <a:t>1/18/18</a:t>
            </a:fld>
            <a:endParaRPr lang="en-US"/>
          </a:p>
        </p:txBody>
      </p:sp>
      <p:sp>
        <p:nvSpPr>
          <p:cNvPr id="6" name="Footer Placeholder 5"/>
          <p:cNvSpPr>
            <a:spLocks noGrp="1"/>
          </p:cNvSpPr>
          <p:nvPr>
            <p:ph type="ftr" sz="quarter" idx="11"/>
          </p:nvPr>
        </p:nvSpPr>
        <p:spPr/>
        <p:txBody>
          <a:bodyPr/>
          <a:lstStyle/>
          <a:p>
            <a:r>
              <a:rPr lang="en-US" smtClean="0"/>
              <a:t>Guillaume Raille</a:t>
            </a:r>
            <a:endParaRPr lang="en-US"/>
          </a:p>
        </p:txBody>
      </p:sp>
      <p:sp>
        <p:nvSpPr>
          <p:cNvPr id="7" name="Slide Number Placeholder 6"/>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67388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98B5B1-26B8-A343-9D86-515447955357}" type="datetime1">
              <a:rPr lang="en-US" smtClean="0"/>
              <a:t>1/18/18</a:t>
            </a:fld>
            <a:endParaRPr lang="en-US"/>
          </a:p>
        </p:txBody>
      </p:sp>
      <p:sp>
        <p:nvSpPr>
          <p:cNvPr id="8" name="Footer Placeholder 7"/>
          <p:cNvSpPr>
            <a:spLocks noGrp="1"/>
          </p:cNvSpPr>
          <p:nvPr>
            <p:ph type="ftr" sz="quarter" idx="11"/>
          </p:nvPr>
        </p:nvSpPr>
        <p:spPr/>
        <p:txBody>
          <a:bodyPr/>
          <a:lstStyle/>
          <a:p>
            <a:r>
              <a:rPr lang="en-US" smtClean="0"/>
              <a:t>Guillaume Raille</a:t>
            </a:r>
            <a:endParaRPr lang="en-US"/>
          </a:p>
        </p:txBody>
      </p:sp>
      <p:sp>
        <p:nvSpPr>
          <p:cNvPr id="9" name="Slide Number Placeholder 8"/>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140860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ADFE78-A15A-9E43-BC83-C5A45829EDDD}" type="datetime1">
              <a:rPr lang="en-US" smtClean="0"/>
              <a:t>1/18/18</a:t>
            </a:fld>
            <a:endParaRPr lang="en-US"/>
          </a:p>
        </p:txBody>
      </p:sp>
      <p:sp>
        <p:nvSpPr>
          <p:cNvPr id="4" name="Footer Placeholder 3"/>
          <p:cNvSpPr>
            <a:spLocks noGrp="1"/>
          </p:cNvSpPr>
          <p:nvPr>
            <p:ph type="ftr" sz="quarter" idx="11"/>
          </p:nvPr>
        </p:nvSpPr>
        <p:spPr/>
        <p:txBody>
          <a:bodyPr/>
          <a:lstStyle/>
          <a:p>
            <a:r>
              <a:rPr lang="en-US" smtClean="0"/>
              <a:t>Guillaume Raille</a:t>
            </a:r>
            <a:endParaRPr lang="en-US"/>
          </a:p>
        </p:txBody>
      </p:sp>
      <p:sp>
        <p:nvSpPr>
          <p:cNvPr id="5" name="Slide Number Placeholder 4"/>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9176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06C954-D779-6844-913F-B032ED3CA69D}" type="datetime1">
              <a:rPr lang="en-US" smtClean="0"/>
              <a:t>1/18/18</a:t>
            </a:fld>
            <a:endParaRPr lang="en-US"/>
          </a:p>
        </p:txBody>
      </p:sp>
      <p:sp>
        <p:nvSpPr>
          <p:cNvPr id="3" name="Footer Placeholder 2"/>
          <p:cNvSpPr>
            <a:spLocks noGrp="1"/>
          </p:cNvSpPr>
          <p:nvPr>
            <p:ph type="ftr" sz="quarter" idx="11"/>
          </p:nvPr>
        </p:nvSpPr>
        <p:spPr/>
        <p:txBody>
          <a:bodyPr/>
          <a:lstStyle/>
          <a:p>
            <a:r>
              <a:rPr lang="en-US" smtClean="0"/>
              <a:t>Guillaume Raille</a:t>
            </a:r>
            <a:endParaRPr lang="en-US"/>
          </a:p>
        </p:txBody>
      </p:sp>
      <p:sp>
        <p:nvSpPr>
          <p:cNvPr id="4" name="Slide Number Placeholder 3"/>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217467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F8911-D81F-EA4C-879A-0708E62B87E9}" type="datetime1">
              <a:rPr lang="en-US" smtClean="0"/>
              <a:t>1/18/18</a:t>
            </a:fld>
            <a:endParaRPr lang="en-US"/>
          </a:p>
        </p:txBody>
      </p:sp>
      <p:sp>
        <p:nvSpPr>
          <p:cNvPr id="6" name="Footer Placeholder 5"/>
          <p:cNvSpPr>
            <a:spLocks noGrp="1"/>
          </p:cNvSpPr>
          <p:nvPr>
            <p:ph type="ftr" sz="quarter" idx="11"/>
          </p:nvPr>
        </p:nvSpPr>
        <p:spPr/>
        <p:txBody>
          <a:bodyPr/>
          <a:lstStyle/>
          <a:p>
            <a:r>
              <a:rPr lang="en-US" smtClean="0"/>
              <a:t>Guillaume Raille</a:t>
            </a:r>
            <a:endParaRPr lang="en-US"/>
          </a:p>
        </p:txBody>
      </p:sp>
      <p:sp>
        <p:nvSpPr>
          <p:cNvPr id="7" name="Slide Number Placeholder 6"/>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211003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2DF7C1-8D82-B744-B155-B5001EE09C44}" type="datetime1">
              <a:rPr lang="en-US" smtClean="0"/>
              <a:t>1/18/18</a:t>
            </a:fld>
            <a:endParaRPr lang="en-US"/>
          </a:p>
        </p:txBody>
      </p:sp>
      <p:sp>
        <p:nvSpPr>
          <p:cNvPr id="6" name="Footer Placeholder 5"/>
          <p:cNvSpPr>
            <a:spLocks noGrp="1"/>
          </p:cNvSpPr>
          <p:nvPr>
            <p:ph type="ftr" sz="quarter" idx="11"/>
          </p:nvPr>
        </p:nvSpPr>
        <p:spPr/>
        <p:txBody>
          <a:bodyPr/>
          <a:lstStyle/>
          <a:p>
            <a:r>
              <a:rPr lang="en-US" smtClean="0"/>
              <a:t>Guillaume Raille</a:t>
            </a:r>
            <a:endParaRPr lang="en-US"/>
          </a:p>
        </p:txBody>
      </p:sp>
      <p:sp>
        <p:nvSpPr>
          <p:cNvPr id="7" name="Slide Number Placeholder 6"/>
          <p:cNvSpPr>
            <a:spLocks noGrp="1"/>
          </p:cNvSpPr>
          <p:nvPr>
            <p:ph type="sldNum" sz="quarter" idx="12"/>
          </p:nvPr>
        </p:nvSpPr>
        <p:spPr/>
        <p:txBody>
          <a:bodyPr/>
          <a:lstStyle/>
          <a:p>
            <a:fld id="{6736F23C-E33D-7B4E-9072-13944B383B57}" type="slidenum">
              <a:rPr lang="en-US" smtClean="0"/>
              <a:t>‹#›</a:t>
            </a:fld>
            <a:endParaRPr lang="en-US"/>
          </a:p>
        </p:txBody>
      </p:sp>
    </p:spTree>
    <p:extLst>
      <p:ext uri="{BB962C8B-B14F-4D97-AF65-F5344CB8AC3E}">
        <p14:creationId xmlns:p14="http://schemas.microsoft.com/office/powerpoint/2010/main" val="19504962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1284E-2664-EB45-97BA-BDB427A63A7F}" type="datetime1">
              <a:rPr lang="en-US" smtClean="0"/>
              <a:t>1/18/18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Guillaume Raille</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6F23C-E33D-7B4E-9072-13944B383B57}" type="slidenum">
              <a:rPr lang="en-US" smtClean="0"/>
              <a:t>‹#›</a:t>
            </a:fld>
            <a:endParaRPr lang="en-US"/>
          </a:p>
        </p:txBody>
      </p:sp>
    </p:spTree>
    <p:extLst>
      <p:ext uri="{BB962C8B-B14F-4D97-AF65-F5344CB8AC3E}">
        <p14:creationId xmlns:p14="http://schemas.microsoft.com/office/powerpoint/2010/main" val="285909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tiff"/><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78" y="615524"/>
            <a:ext cx="3217245" cy="1544277"/>
          </a:xfrm>
          <a:prstGeom prst="rect">
            <a:avLst/>
          </a:prstGeom>
        </p:spPr>
      </p:pic>
      <p:sp>
        <p:nvSpPr>
          <p:cNvPr id="5" name="TextBox 4"/>
          <p:cNvSpPr txBox="1"/>
          <p:nvPr/>
        </p:nvSpPr>
        <p:spPr>
          <a:xfrm>
            <a:off x="3943808" y="2759586"/>
            <a:ext cx="4304383" cy="1338828"/>
          </a:xfrm>
          <a:prstGeom prst="rect">
            <a:avLst/>
          </a:prstGeom>
          <a:noFill/>
        </p:spPr>
        <p:txBody>
          <a:bodyPr wrap="none" rtlCol="0">
            <a:spAutoFit/>
          </a:bodyPr>
          <a:lstStyle/>
          <a:p>
            <a:pPr algn="ctr"/>
            <a:r>
              <a:rPr lang="en-US" sz="2400" b="1" dirty="0" smtClean="0">
                <a:latin typeface="Helvetica" charset="0"/>
                <a:ea typeface="Helvetica" charset="0"/>
                <a:cs typeface="Helvetica" charset="0"/>
              </a:rPr>
              <a:t>Optimizing </a:t>
            </a:r>
            <a:r>
              <a:rPr lang="en-US" sz="2400" b="1" dirty="0">
                <a:latin typeface="Helvetica" charset="0"/>
                <a:ea typeface="Helvetica" charset="0"/>
                <a:cs typeface="Helvetica" charset="0"/>
              </a:rPr>
              <a:t>s</a:t>
            </a:r>
            <a:r>
              <a:rPr lang="en-US" sz="2400" b="1" dirty="0" smtClean="0">
                <a:latin typeface="Helvetica" charset="0"/>
                <a:ea typeface="Helvetica" charset="0"/>
                <a:cs typeface="Helvetica" charset="0"/>
              </a:rPr>
              <a:t>imilarity search</a:t>
            </a:r>
          </a:p>
          <a:p>
            <a:pPr algn="ctr"/>
            <a:r>
              <a:rPr lang="en-US" sz="2400" b="1" dirty="0" smtClean="0">
                <a:latin typeface="Helvetica" charset="0"/>
                <a:ea typeface="Helvetica" charset="0"/>
                <a:cs typeface="Helvetica" charset="0"/>
              </a:rPr>
              <a:t> between images</a:t>
            </a:r>
          </a:p>
          <a:p>
            <a:pPr algn="ctr">
              <a:lnSpc>
                <a:spcPct val="150000"/>
              </a:lnSpc>
            </a:pPr>
            <a:r>
              <a:rPr lang="en-US" sz="2100" i="1" dirty="0" smtClean="0">
                <a:latin typeface="Helvetica Light Oblique" charset="0"/>
                <a:ea typeface="Helvetica Light Oblique" charset="0"/>
                <a:cs typeface="Helvetica Light Oblique" charset="0"/>
              </a:rPr>
              <a:t>Semester Project</a:t>
            </a:r>
            <a:endParaRPr lang="en-US" sz="2100" i="1" dirty="0">
              <a:latin typeface="Helvetica Light Oblique" charset="0"/>
              <a:ea typeface="Helvetica Light Oblique" charset="0"/>
              <a:cs typeface="Helvetica Light Oblique" charset="0"/>
            </a:endParaRPr>
          </a:p>
        </p:txBody>
      </p:sp>
      <p:sp>
        <p:nvSpPr>
          <p:cNvPr id="7" name="Slide Number Placeholder 6"/>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1</a:t>
            </a:fld>
            <a:endParaRPr lang="en-US" dirty="0">
              <a:latin typeface="Helvetica" charset="0"/>
              <a:ea typeface="Helvetica" charset="0"/>
              <a:cs typeface="Helvetica" charset="0"/>
            </a:endParaRPr>
          </a:p>
        </p:txBody>
      </p:sp>
      <p:sp>
        <p:nvSpPr>
          <p:cNvPr id="8" name="Footer Placeholder 7"/>
          <p:cNvSpPr>
            <a:spLocks noGrp="1"/>
          </p:cNvSpPr>
          <p:nvPr>
            <p:ph type="ftr" sz="quarter" idx="11"/>
          </p:nvPr>
        </p:nvSpPr>
        <p:spPr/>
        <p:txBody>
          <a:bodyPr/>
          <a:lstStyle/>
          <a:p>
            <a:r>
              <a:rPr lang="en-US" dirty="0" smtClean="0">
                <a:latin typeface="Helvetica" charset="0"/>
                <a:ea typeface="Helvetica" charset="0"/>
                <a:cs typeface="Helvetica" charset="0"/>
              </a:rPr>
              <a:t>Guillaume Raille</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900256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10</a:t>
            </a:fld>
            <a:endParaRPr lang="en-US" dirty="0">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17154"/>
            <a:ext cx="3883631" cy="461665"/>
          </a:xfrm>
          <a:prstGeom prst="rect">
            <a:avLst/>
          </a:prstGeom>
          <a:noFill/>
        </p:spPr>
        <p:txBody>
          <a:bodyPr wrap="square" rtlCol="0">
            <a:spAutoFit/>
          </a:bodyPr>
          <a:lstStyle/>
          <a:p>
            <a:r>
              <a:rPr lang="en-US" sz="2400" dirty="0" smtClean="0">
                <a:latin typeface="Helvetica" charset="0"/>
                <a:ea typeface="Helvetica" charset="0"/>
                <a:cs typeface="Helvetica" charset="0"/>
              </a:rPr>
              <a:t>Annoy</a:t>
            </a:r>
            <a:endParaRPr lang="en-US" sz="2400" dirty="0">
              <a:latin typeface="Helvetica" charset="0"/>
              <a:ea typeface="Helvetica" charset="0"/>
              <a:cs typeface="Helvetica" charset="0"/>
            </a:endParaRPr>
          </a:p>
        </p:txBody>
      </p:sp>
      <p:pic>
        <p:nvPicPr>
          <p:cNvPr id="6" name="annoy-gi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9504" y="1772252"/>
            <a:ext cx="6096000" cy="3429000"/>
          </a:xfrm>
          <a:prstGeom prst="rect">
            <a:avLst/>
          </a:prstGeom>
          <a:noFill/>
          <a:ln>
            <a:noFill/>
          </a:ln>
        </p:spPr>
      </p:pic>
      <p:grpSp>
        <p:nvGrpSpPr>
          <p:cNvPr id="11" name="Group 10"/>
          <p:cNvGrpSpPr/>
          <p:nvPr/>
        </p:nvGrpSpPr>
        <p:grpSpPr>
          <a:xfrm>
            <a:off x="7198895" y="2127803"/>
            <a:ext cx="4154905" cy="3588550"/>
            <a:chOff x="7198895" y="2127803"/>
            <a:chExt cx="4154905" cy="3588550"/>
          </a:xfrm>
        </p:grpSpPr>
        <p:sp>
          <p:nvSpPr>
            <p:cNvPr id="7" name="object 3"/>
            <p:cNvSpPr/>
            <p:nvPr/>
          </p:nvSpPr>
          <p:spPr>
            <a:xfrm>
              <a:off x="7198895" y="2666821"/>
              <a:ext cx="4154905" cy="1639862"/>
            </a:xfrm>
            <a:prstGeom prst="rect">
              <a:avLst/>
            </a:prstGeom>
            <a:blipFill>
              <a:blip r:embed="rId5" cstate="print"/>
              <a:stretch>
                <a:fillRect/>
              </a:stretch>
            </a:blipFill>
          </p:spPr>
          <p:txBody>
            <a:bodyPr wrap="square" lIns="0" tIns="0" rIns="0" bIns="0" rtlCol="0"/>
            <a:lstStyle/>
            <a:p>
              <a:endParaRPr sz="1266"/>
            </a:p>
          </p:txBody>
        </p:sp>
        <p:sp>
          <p:nvSpPr>
            <p:cNvPr id="8" name="Rectangle 7"/>
            <p:cNvSpPr/>
            <p:nvPr/>
          </p:nvSpPr>
          <p:spPr>
            <a:xfrm>
              <a:off x="8016355" y="2127803"/>
              <a:ext cx="2066591" cy="369332"/>
            </a:xfrm>
            <a:prstGeom prst="rect">
              <a:avLst/>
            </a:prstGeom>
          </p:spPr>
          <p:txBody>
            <a:bodyPr wrap="none">
              <a:spAutoFit/>
            </a:bodyPr>
            <a:lstStyle/>
            <a:p>
              <a:r>
                <a:rPr lang="en-US" dirty="0">
                  <a:latin typeface="Helvetica" charset="0"/>
                  <a:ea typeface="Helvetica" charset="0"/>
                  <a:cs typeface="Helvetica" charset="0"/>
                </a:rPr>
                <a:t>Searc</a:t>
              </a:r>
              <a:r>
                <a:rPr lang="en-US" spc="-5" dirty="0">
                  <a:latin typeface="Helvetica" charset="0"/>
                  <a:ea typeface="Helvetica" charset="0"/>
                  <a:cs typeface="Helvetica" charset="0"/>
                </a:rPr>
                <a:t>hin</a:t>
              </a:r>
              <a:r>
                <a:rPr lang="en-US" dirty="0">
                  <a:latin typeface="Helvetica" charset="0"/>
                  <a:ea typeface="Helvetica" charset="0"/>
                  <a:cs typeface="Helvetica" charset="0"/>
                </a:rPr>
                <a:t>g</a:t>
              </a:r>
              <a:r>
                <a:rPr lang="en-US" spc="-5" dirty="0">
                  <a:latin typeface="Helvetica" charset="0"/>
                  <a:ea typeface="Helvetica" charset="0"/>
                  <a:cs typeface="Helvetica" charset="0"/>
                </a:rPr>
                <a:t> </a:t>
              </a:r>
              <a:r>
                <a:rPr lang="en-US" dirty="0" smtClean="0">
                  <a:latin typeface="Helvetica" charset="0"/>
                  <a:ea typeface="Helvetica" charset="0"/>
                  <a:cs typeface="Helvetica" charset="0"/>
                </a:rPr>
                <a:t>t</a:t>
              </a:r>
              <a:r>
                <a:rPr lang="en-US" spc="-5" dirty="0" smtClean="0">
                  <a:latin typeface="Helvetica" charset="0"/>
                  <a:ea typeface="Helvetica" charset="0"/>
                  <a:cs typeface="Helvetica" charset="0"/>
                </a:rPr>
                <a:t>h</a:t>
              </a:r>
              <a:r>
                <a:rPr lang="en-US" dirty="0" smtClean="0">
                  <a:latin typeface="Helvetica" charset="0"/>
                  <a:ea typeface="Helvetica" charset="0"/>
                  <a:cs typeface="Helvetica" charset="0"/>
                </a:rPr>
                <a:t>e tree</a:t>
              </a:r>
              <a:endParaRPr lang="en-US" dirty="0">
                <a:latin typeface="Helvetica" charset="0"/>
                <a:ea typeface="Helvetica" charset="0"/>
                <a:cs typeface="Helvetica" charset="0"/>
              </a:endParaRPr>
            </a:p>
          </p:txBody>
        </p:sp>
        <p:sp>
          <p:nvSpPr>
            <p:cNvPr id="9" name="Rectangle 8"/>
            <p:cNvSpPr/>
            <p:nvPr/>
          </p:nvSpPr>
          <p:spPr>
            <a:xfrm>
              <a:off x="8016355" y="4546802"/>
              <a:ext cx="2879314" cy="1169551"/>
            </a:xfrm>
            <a:prstGeom prst="rect">
              <a:avLst/>
            </a:prstGeom>
          </p:spPr>
          <p:txBody>
            <a:bodyPr wrap="none">
              <a:spAutoFit/>
            </a:bodyPr>
            <a:lstStyle/>
            <a:p>
              <a:r>
                <a:rPr lang="en-US" sz="1400" dirty="0" smtClean="0">
                  <a:latin typeface="Helvetica" charset="0"/>
                  <a:ea typeface="Helvetica" charset="0"/>
                  <a:cs typeface="Helvetica" charset="0"/>
                </a:rPr>
                <a:t>search time reduced from n to n/K</a:t>
              </a:r>
            </a:p>
            <a:p>
              <a:endParaRPr lang="en-US" sz="1400" dirty="0" smtClean="0">
                <a:latin typeface="Helvetica" charset="0"/>
                <a:ea typeface="Helvetica" charset="0"/>
                <a:cs typeface="Helvetica" charset="0"/>
              </a:endParaRPr>
            </a:p>
            <a:p>
              <a:r>
                <a:rPr lang="en-US" sz="1400" dirty="0" smtClean="0">
                  <a:latin typeface="Helvetica" charset="0"/>
                  <a:ea typeface="Helvetica" charset="0"/>
                  <a:cs typeface="Helvetica" charset="0"/>
                </a:rPr>
                <a:t>Parameters </a:t>
              </a:r>
              <a:r>
                <a:rPr lang="en-US" sz="1400" dirty="0" smtClean="0">
                  <a:latin typeface="Helvetica" charset="0"/>
                  <a:ea typeface="Helvetica" charset="0"/>
                  <a:cs typeface="Helvetica" charset="0"/>
                </a:rPr>
                <a:t>we tuned:</a:t>
              </a:r>
            </a:p>
            <a:p>
              <a:pPr marL="285750" indent="-285750">
                <a:buFont typeface="Arial" charset="0"/>
                <a:buChar char="•"/>
              </a:pPr>
              <a:r>
                <a:rPr lang="en-US" sz="1400" dirty="0" err="1">
                  <a:latin typeface="Helvetica" charset="0"/>
                  <a:ea typeface="Helvetica" charset="0"/>
                  <a:cs typeface="Helvetica" charset="0"/>
                </a:rPr>
                <a:t>s</a:t>
              </a:r>
              <a:r>
                <a:rPr lang="en-US" sz="1400" dirty="0" err="1" smtClean="0">
                  <a:latin typeface="Helvetica" charset="0"/>
                  <a:ea typeface="Helvetica" charset="0"/>
                  <a:cs typeface="Helvetica" charset="0"/>
                </a:rPr>
                <a:t>earchk</a:t>
              </a:r>
              <a:endParaRPr lang="en-US" sz="1400" dirty="0" smtClean="0">
                <a:latin typeface="Helvetica" charset="0"/>
                <a:ea typeface="Helvetica" charset="0"/>
                <a:cs typeface="Helvetica" charset="0"/>
              </a:endParaRPr>
            </a:p>
            <a:p>
              <a:pPr marL="285750" indent="-285750">
                <a:buFont typeface="Arial" charset="0"/>
                <a:buChar char="•"/>
              </a:pPr>
              <a:r>
                <a:rPr lang="en-US" sz="1400" dirty="0" err="1" smtClean="0">
                  <a:latin typeface="Helvetica" charset="0"/>
                  <a:ea typeface="Helvetica" charset="0"/>
                  <a:cs typeface="Helvetica" charset="0"/>
                </a:rPr>
                <a:t>ntree</a:t>
              </a:r>
              <a:endParaRPr lang="en-US" sz="1400" dirty="0" smtClean="0">
                <a:latin typeface="Helvetica" charset="0"/>
                <a:ea typeface="Helvetica" charset="0"/>
                <a:cs typeface="Helvetica" charset="0"/>
              </a:endParaRPr>
            </a:p>
          </p:txBody>
        </p:sp>
      </p:grpSp>
    </p:spTree>
    <p:extLst>
      <p:ext uri="{BB962C8B-B14F-4D97-AF65-F5344CB8AC3E}">
        <p14:creationId xmlns:p14="http://schemas.microsoft.com/office/powerpoint/2010/main" val="208456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11</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06175"/>
            <a:ext cx="3883631" cy="461665"/>
          </a:xfrm>
          <a:prstGeom prst="rect">
            <a:avLst/>
          </a:prstGeom>
          <a:noFill/>
        </p:spPr>
        <p:txBody>
          <a:bodyPr wrap="square" rtlCol="0">
            <a:spAutoFit/>
          </a:bodyPr>
          <a:lstStyle/>
          <a:p>
            <a:r>
              <a:rPr lang="en-US" sz="2400" dirty="0" smtClean="0">
                <a:latin typeface="Helvetica" charset="0"/>
                <a:ea typeface="Helvetica" charset="0"/>
                <a:cs typeface="Helvetica" charset="0"/>
              </a:rPr>
              <a:t>HNSW</a:t>
            </a:r>
            <a:endParaRPr lang="en-US" sz="2400" dirty="0">
              <a:latin typeface="Helvetica" charset="0"/>
              <a:ea typeface="Helvetica" charset="0"/>
              <a:cs typeface="Helvetica" charset="0"/>
            </a:endParaRPr>
          </a:p>
        </p:txBody>
      </p:sp>
      <p:sp>
        <p:nvSpPr>
          <p:cNvPr id="3" name="TextBox 2"/>
          <p:cNvSpPr txBox="1"/>
          <p:nvPr/>
        </p:nvSpPr>
        <p:spPr>
          <a:xfrm>
            <a:off x="836372" y="1434905"/>
            <a:ext cx="11342785" cy="646331"/>
          </a:xfrm>
          <a:prstGeom prst="rect">
            <a:avLst/>
          </a:prstGeom>
          <a:noFill/>
        </p:spPr>
        <p:txBody>
          <a:bodyPr wrap="none" rtlCol="0">
            <a:spAutoFit/>
          </a:bodyPr>
          <a:lstStyle/>
          <a:p>
            <a:r>
              <a:rPr lang="en-US" dirty="0" smtClean="0"/>
              <a:t>“Hierarchical </a:t>
            </a:r>
            <a:r>
              <a:rPr lang="en-US" dirty="0"/>
              <a:t>NSW incrementally builds multi-layer structure </a:t>
            </a:r>
            <a:r>
              <a:rPr lang="en-US" dirty="0" smtClean="0"/>
              <a:t>consisting from </a:t>
            </a:r>
            <a:r>
              <a:rPr lang="en-US" dirty="0"/>
              <a:t>hierarchical set of proximity graphs (layers) </a:t>
            </a:r>
            <a:endParaRPr lang="en-US" dirty="0" smtClean="0"/>
          </a:p>
          <a:p>
            <a:r>
              <a:rPr lang="en-US" dirty="0" smtClean="0"/>
              <a:t>for </a:t>
            </a:r>
            <a:r>
              <a:rPr lang="en-US" dirty="0"/>
              <a:t>nested subsets of the stored elements</a:t>
            </a:r>
            <a:r>
              <a:rPr lang="en-US" dirty="0" smtClean="0"/>
              <a:t>.”</a:t>
            </a:r>
            <a:endParaRPr lang="en-US" dirty="0"/>
          </a:p>
        </p:txBody>
      </p:sp>
      <p:pic>
        <p:nvPicPr>
          <p:cNvPr id="6" name="Picture 5"/>
          <p:cNvPicPr>
            <a:picLocks noChangeAspect="1"/>
          </p:cNvPicPr>
          <p:nvPr/>
        </p:nvPicPr>
        <p:blipFill>
          <a:blip r:embed="rId3"/>
          <a:stretch>
            <a:fillRect/>
          </a:stretch>
        </p:blipFill>
        <p:spPr>
          <a:xfrm>
            <a:off x="2390215" y="2442971"/>
            <a:ext cx="3027019" cy="3214016"/>
          </a:xfrm>
          <a:prstGeom prst="rect">
            <a:avLst/>
          </a:prstGeom>
        </p:spPr>
      </p:pic>
      <p:sp>
        <p:nvSpPr>
          <p:cNvPr id="7" name="TextBox 6"/>
          <p:cNvSpPr txBox="1"/>
          <p:nvPr/>
        </p:nvSpPr>
        <p:spPr>
          <a:xfrm>
            <a:off x="6766560" y="3207434"/>
            <a:ext cx="2254656" cy="1477328"/>
          </a:xfrm>
          <a:prstGeom prst="rect">
            <a:avLst/>
          </a:prstGeom>
          <a:noFill/>
        </p:spPr>
        <p:txBody>
          <a:bodyPr wrap="none" rtlCol="0">
            <a:spAutoFit/>
          </a:bodyPr>
          <a:lstStyle/>
          <a:p>
            <a:r>
              <a:rPr lang="en-US" dirty="0" smtClean="0"/>
              <a:t>Parameters we tuned:</a:t>
            </a:r>
          </a:p>
          <a:p>
            <a:pPr marL="285750" indent="-285750">
              <a:buFont typeface="Arial" charset="0"/>
              <a:buChar char="•"/>
            </a:pPr>
            <a:r>
              <a:rPr lang="en-US" dirty="0" smtClean="0"/>
              <a:t>M</a:t>
            </a:r>
          </a:p>
          <a:p>
            <a:pPr marL="285750" indent="-285750">
              <a:buFont typeface="Arial" charset="0"/>
              <a:buChar char="•"/>
            </a:pPr>
            <a:r>
              <a:rPr lang="en-US" dirty="0" err="1" smtClean="0"/>
              <a:t>efConstruct</a:t>
            </a:r>
            <a:endParaRPr lang="en-US" dirty="0" smtClean="0"/>
          </a:p>
          <a:p>
            <a:pPr marL="285750" indent="-285750">
              <a:buFont typeface="Arial" charset="0"/>
              <a:buChar char="•"/>
            </a:pPr>
            <a:r>
              <a:rPr lang="en-US" dirty="0" err="1" smtClean="0"/>
              <a:t>ef</a:t>
            </a:r>
            <a:endParaRPr lang="en-US" dirty="0" smtClean="0"/>
          </a:p>
          <a:p>
            <a:pPr marL="285750" indent="-285750">
              <a:buFont typeface="Arial" charset="0"/>
              <a:buChar char="•"/>
            </a:pPr>
            <a:endParaRPr lang="en-US" dirty="0"/>
          </a:p>
        </p:txBody>
      </p:sp>
      <p:sp>
        <p:nvSpPr>
          <p:cNvPr id="8" name="Rectangle 7"/>
          <p:cNvSpPr/>
          <p:nvPr/>
        </p:nvSpPr>
        <p:spPr>
          <a:xfrm>
            <a:off x="4641692" y="6093531"/>
            <a:ext cx="2908617" cy="307777"/>
          </a:xfrm>
          <a:prstGeom prst="rect">
            <a:avLst/>
          </a:prstGeom>
        </p:spPr>
        <p:txBody>
          <a:bodyPr wrap="none">
            <a:spAutoFit/>
          </a:bodyPr>
          <a:lstStyle/>
          <a:p>
            <a:r>
              <a:rPr lang="en-US" sz="1400" dirty="0"/>
              <a:t>https://</a:t>
            </a:r>
            <a:r>
              <a:rPr lang="en-US" sz="1400" dirty="0" err="1"/>
              <a:t>arxiv.org</a:t>
            </a:r>
            <a:r>
              <a:rPr lang="en-US" sz="1400" dirty="0"/>
              <a:t>/pdf/1603.09320.pdf</a:t>
            </a:r>
          </a:p>
        </p:txBody>
      </p:sp>
    </p:spTree>
    <p:extLst>
      <p:ext uri="{BB962C8B-B14F-4D97-AF65-F5344CB8AC3E}">
        <p14:creationId xmlns:p14="http://schemas.microsoft.com/office/powerpoint/2010/main" val="1864717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12</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06175"/>
            <a:ext cx="3883631" cy="461665"/>
          </a:xfrm>
          <a:prstGeom prst="rect">
            <a:avLst/>
          </a:prstGeom>
          <a:noFill/>
        </p:spPr>
        <p:txBody>
          <a:bodyPr wrap="square" rtlCol="0">
            <a:spAutoFit/>
          </a:bodyPr>
          <a:lstStyle/>
          <a:p>
            <a:r>
              <a:rPr lang="en-US" sz="2400" dirty="0" err="1" smtClean="0">
                <a:latin typeface="Helvetica" charset="0"/>
                <a:ea typeface="Helvetica" charset="0"/>
                <a:cs typeface="Helvetica" charset="0"/>
              </a:rPr>
              <a:t>Faiss</a:t>
            </a:r>
            <a:endParaRPr lang="en-US" sz="2400" dirty="0">
              <a:latin typeface="Helvetica" charset="0"/>
              <a:ea typeface="Helvetica" charset="0"/>
              <a:cs typeface="Helvetica" charset="0"/>
            </a:endParaRPr>
          </a:p>
        </p:txBody>
      </p:sp>
      <p:sp>
        <p:nvSpPr>
          <p:cNvPr id="3" name="Rectangle 2"/>
          <p:cNvSpPr/>
          <p:nvPr/>
        </p:nvSpPr>
        <p:spPr>
          <a:xfrm>
            <a:off x="4641691" y="6104845"/>
            <a:ext cx="2908617" cy="307777"/>
          </a:xfrm>
          <a:prstGeom prst="rect">
            <a:avLst/>
          </a:prstGeom>
        </p:spPr>
        <p:txBody>
          <a:bodyPr wrap="none">
            <a:spAutoFit/>
          </a:bodyPr>
          <a:lstStyle/>
          <a:p>
            <a:r>
              <a:rPr lang="en-US" sz="1400" dirty="0"/>
              <a:t>https://</a:t>
            </a:r>
            <a:r>
              <a:rPr lang="en-US" sz="1400" dirty="0" err="1"/>
              <a:t>arxiv.org</a:t>
            </a:r>
            <a:r>
              <a:rPr lang="en-US" sz="1400" dirty="0"/>
              <a:t>/pdf/1702.08734.pdf</a:t>
            </a:r>
          </a:p>
        </p:txBody>
      </p:sp>
      <p:sp>
        <p:nvSpPr>
          <p:cNvPr id="7" name="Rectangle 6"/>
          <p:cNvSpPr/>
          <p:nvPr/>
        </p:nvSpPr>
        <p:spPr>
          <a:xfrm>
            <a:off x="1231232" y="1337725"/>
            <a:ext cx="6372726" cy="1338828"/>
          </a:xfrm>
          <a:prstGeom prst="rect">
            <a:avLst/>
          </a:prstGeom>
        </p:spPr>
        <p:txBody>
          <a:bodyPr wrap="square">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Segment the dataset into pieces (</a:t>
            </a:r>
            <a:r>
              <a:rPr lang="en-US" dirty="0" err="1" smtClean="0">
                <a:latin typeface="Helvetica" charset="0"/>
                <a:ea typeface="Helvetica" charset="0"/>
                <a:cs typeface="Helvetica" charset="0"/>
              </a:rPr>
              <a:t>Voronoi</a:t>
            </a:r>
            <a:r>
              <a:rPr lang="en-US" dirty="0" smtClean="0">
                <a:latin typeface="Helvetica" charset="0"/>
                <a:ea typeface="Helvetica" charset="0"/>
                <a:cs typeface="Helvetica" charset="0"/>
              </a:rPr>
              <a:t> Cells) (Product quantization)</a:t>
            </a:r>
            <a:endParaRPr lang="en-US" dirty="0">
              <a:latin typeface="Helvetica" charset="0"/>
              <a:ea typeface="Helvetica" charset="0"/>
              <a:cs typeface="Helvetica" charset="0"/>
            </a:endParaRPr>
          </a:p>
          <a:p>
            <a:pPr marL="285750" indent="-285750">
              <a:lnSpc>
                <a:spcPct val="150000"/>
              </a:lnSpc>
              <a:buFont typeface="Arial" charset="0"/>
              <a:buChar char="•"/>
            </a:pPr>
            <a:r>
              <a:rPr lang="en-US" dirty="0" smtClean="0">
                <a:latin typeface="Helvetica" charset="0"/>
                <a:ea typeface="Helvetica" charset="0"/>
                <a:cs typeface="Helvetica" charset="0"/>
              </a:rPr>
              <a:t>Search only </a:t>
            </a:r>
            <a:r>
              <a:rPr lang="en-US" dirty="0" err="1" smtClean="0">
                <a:latin typeface="Helvetica" charset="0"/>
                <a:ea typeface="Helvetica" charset="0"/>
                <a:cs typeface="Helvetica" charset="0"/>
              </a:rPr>
              <a:t>nprobe</a:t>
            </a:r>
            <a:r>
              <a:rPr lang="en-US" dirty="0" smtClean="0">
                <a:latin typeface="Helvetica" charset="0"/>
                <a:ea typeface="Helvetica" charset="0"/>
                <a:cs typeface="Helvetica" charset="0"/>
              </a:rPr>
              <a:t> among </a:t>
            </a:r>
            <a:r>
              <a:rPr lang="en-US" dirty="0" err="1" smtClean="0">
                <a:latin typeface="Helvetica" charset="0"/>
                <a:ea typeface="Helvetica" charset="0"/>
                <a:cs typeface="Helvetica" charset="0"/>
              </a:rPr>
              <a:t>nlist</a:t>
            </a:r>
            <a:r>
              <a:rPr lang="en-US" dirty="0" smtClean="0">
                <a:latin typeface="Helvetica" charset="0"/>
                <a:ea typeface="Helvetica" charset="0"/>
                <a:cs typeface="Helvetica" charset="0"/>
              </a:rPr>
              <a:t> </a:t>
            </a:r>
            <a:r>
              <a:rPr lang="en-US" dirty="0" err="1" smtClean="0">
                <a:latin typeface="Helvetica" charset="0"/>
                <a:ea typeface="Helvetica" charset="0"/>
                <a:cs typeface="Helvetica" charset="0"/>
              </a:rPr>
              <a:t>Voronoi</a:t>
            </a:r>
            <a:r>
              <a:rPr lang="en-US" dirty="0" smtClean="0">
                <a:latin typeface="Helvetica" charset="0"/>
                <a:ea typeface="Helvetica" charset="0"/>
                <a:cs typeface="Helvetica" charset="0"/>
              </a:rPr>
              <a:t> Cells</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63563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2</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11659" y="606175"/>
            <a:ext cx="1921268" cy="461665"/>
          </a:xfrm>
          <a:prstGeom prst="rect">
            <a:avLst/>
          </a:prstGeom>
          <a:noFill/>
        </p:spPr>
        <p:txBody>
          <a:bodyPr wrap="square" rtlCol="0">
            <a:spAutoFit/>
          </a:bodyPr>
          <a:lstStyle/>
          <a:p>
            <a:r>
              <a:rPr lang="en-US" sz="2400" dirty="0" smtClean="0">
                <a:latin typeface="Helvetica" charset="0"/>
                <a:ea typeface="Helvetica" charset="0"/>
                <a:cs typeface="Helvetica" charset="0"/>
              </a:rPr>
              <a:t>Outline</a:t>
            </a:r>
            <a:endParaRPr lang="en-US" sz="2400" dirty="0">
              <a:latin typeface="Helvetica" charset="0"/>
              <a:ea typeface="Helvetica" charset="0"/>
              <a:cs typeface="Helvetica" charset="0"/>
            </a:endParaRPr>
          </a:p>
        </p:txBody>
      </p:sp>
      <p:sp>
        <p:nvSpPr>
          <p:cNvPr id="9" name="TextBox 8"/>
          <p:cNvSpPr txBox="1"/>
          <p:nvPr/>
        </p:nvSpPr>
        <p:spPr>
          <a:xfrm>
            <a:off x="1144203" y="1397889"/>
            <a:ext cx="3177448" cy="2400657"/>
          </a:xfrm>
          <a:prstGeom prst="rect">
            <a:avLst/>
          </a:prstGeom>
          <a:noFill/>
        </p:spPr>
        <p:txBody>
          <a:bodyPr wrap="square" rtlCol="0">
            <a:spAutoFit/>
          </a:bodyPr>
          <a:lstStyle/>
          <a:p>
            <a:pPr marL="285750" indent="-285750">
              <a:lnSpc>
                <a:spcPct val="150000"/>
              </a:lnSpc>
              <a:buFont typeface="Arial" charset="0"/>
              <a:buChar char="•"/>
            </a:pPr>
            <a:r>
              <a:rPr lang="en-US" sz="2000" dirty="0" smtClean="0">
                <a:latin typeface="Helvetica" charset="0"/>
                <a:ea typeface="Helvetica" charset="0"/>
                <a:cs typeface="Helvetica" charset="0"/>
              </a:rPr>
              <a:t>Introduction</a:t>
            </a:r>
          </a:p>
          <a:p>
            <a:pPr marL="285750" indent="-285750">
              <a:lnSpc>
                <a:spcPct val="150000"/>
              </a:lnSpc>
              <a:buFont typeface="Arial" charset="0"/>
              <a:buChar char="•"/>
            </a:pPr>
            <a:r>
              <a:rPr lang="en-US" sz="2000" dirty="0" smtClean="0">
                <a:latin typeface="Helvetica" charset="0"/>
                <a:ea typeface="Helvetica" charset="0"/>
                <a:cs typeface="Helvetica" charset="0"/>
              </a:rPr>
              <a:t>Methodology</a:t>
            </a:r>
          </a:p>
          <a:p>
            <a:pPr marL="285750" indent="-285750">
              <a:lnSpc>
                <a:spcPct val="150000"/>
              </a:lnSpc>
              <a:buFont typeface="Arial" charset="0"/>
              <a:buChar char="•"/>
            </a:pPr>
            <a:r>
              <a:rPr lang="en-US" sz="2000" dirty="0" smtClean="0">
                <a:latin typeface="Helvetica" charset="0"/>
                <a:ea typeface="Helvetica" charset="0"/>
                <a:cs typeface="Helvetica" charset="0"/>
              </a:rPr>
              <a:t>Experimental Setup</a:t>
            </a:r>
          </a:p>
          <a:p>
            <a:pPr marL="285750" indent="-285750">
              <a:lnSpc>
                <a:spcPct val="150000"/>
              </a:lnSpc>
              <a:buFont typeface="Arial" charset="0"/>
              <a:buChar char="•"/>
            </a:pPr>
            <a:r>
              <a:rPr lang="en-US" sz="2000" dirty="0" smtClean="0">
                <a:latin typeface="Helvetica" charset="0"/>
                <a:ea typeface="Helvetica" charset="0"/>
                <a:cs typeface="Helvetica" charset="0"/>
              </a:rPr>
              <a:t>Results</a:t>
            </a:r>
          </a:p>
          <a:p>
            <a:pPr marL="285750" indent="-285750">
              <a:lnSpc>
                <a:spcPct val="150000"/>
              </a:lnSpc>
              <a:buFont typeface="Arial" charset="0"/>
              <a:buChar char="•"/>
            </a:pPr>
            <a:r>
              <a:rPr lang="en-US" sz="2000" dirty="0" smtClean="0">
                <a:latin typeface="Helvetica" charset="0"/>
                <a:ea typeface="Helvetica" charset="0"/>
                <a:cs typeface="Helvetica" charset="0"/>
              </a:rPr>
              <a:t>Conclusion</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635738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3</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11659" y="606175"/>
            <a:ext cx="1921268" cy="461665"/>
          </a:xfrm>
          <a:prstGeom prst="rect">
            <a:avLst/>
          </a:prstGeom>
          <a:noFill/>
        </p:spPr>
        <p:txBody>
          <a:bodyPr wrap="square" rtlCol="0">
            <a:spAutoFit/>
          </a:bodyPr>
          <a:lstStyle/>
          <a:p>
            <a:r>
              <a:rPr lang="en-US" sz="2400" dirty="0" smtClean="0">
                <a:latin typeface="Helvetica" charset="0"/>
                <a:ea typeface="Helvetica" charset="0"/>
                <a:cs typeface="Helvetica" charset="0"/>
              </a:rPr>
              <a:t>Introduction</a:t>
            </a:r>
            <a:endParaRPr lang="en-US" sz="2400" dirty="0">
              <a:latin typeface="Helvetica" charset="0"/>
              <a:ea typeface="Helvetica" charset="0"/>
              <a:cs typeface="Helvetica" charset="0"/>
            </a:endParaRPr>
          </a:p>
        </p:txBody>
      </p:sp>
      <p:grpSp>
        <p:nvGrpSpPr>
          <p:cNvPr id="11" name="Group 10"/>
          <p:cNvGrpSpPr/>
          <p:nvPr/>
        </p:nvGrpSpPr>
        <p:grpSpPr>
          <a:xfrm>
            <a:off x="3087130" y="1213818"/>
            <a:ext cx="6110415" cy="2091293"/>
            <a:chOff x="1466567" y="1349745"/>
            <a:chExt cx="6110415" cy="209129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567" y="1444047"/>
              <a:ext cx="2911521" cy="1627659"/>
            </a:xfrm>
            <a:prstGeom prst="rect">
              <a:avLst/>
            </a:prstGeom>
          </p:spPr>
        </p:pic>
        <p:sp>
          <p:nvSpPr>
            <p:cNvPr id="8" name="TextBox 7"/>
            <p:cNvSpPr txBox="1"/>
            <p:nvPr/>
          </p:nvSpPr>
          <p:spPr>
            <a:xfrm>
              <a:off x="1513201" y="3071706"/>
              <a:ext cx="2864887" cy="369332"/>
            </a:xfrm>
            <a:prstGeom prst="rect">
              <a:avLst/>
            </a:prstGeom>
            <a:noFill/>
          </p:spPr>
          <p:txBody>
            <a:bodyPr wrap="none" rtlCol="0">
              <a:spAutoFit/>
            </a:bodyPr>
            <a:lstStyle/>
            <a:p>
              <a:r>
                <a:rPr lang="en-US" dirty="0" smtClean="0">
                  <a:latin typeface="Helvetica" charset="0"/>
                  <a:ea typeface="Helvetica" charset="0"/>
                  <a:cs typeface="Helvetica" charset="0"/>
                </a:rPr>
                <a:t>Image Similarity Detection</a:t>
              </a:r>
              <a:endParaRPr lang="en-US" dirty="0">
                <a:latin typeface="Helvetica" charset="0"/>
                <a:ea typeface="Helvetica" charset="0"/>
                <a:cs typeface="Helvetica" charset="0"/>
              </a:endParaRPr>
            </a:p>
          </p:txBody>
        </p:sp>
        <p:sp>
          <p:nvSpPr>
            <p:cNvPr id="9" name="TextBox 8"/>
            <p:cNvSpPr txBox="1"/>
            <p:nvPr/>
          </p:nvSpPr>
          <p:spPr>
            <a:xfrm>
              <a:off x="5136523" y="1349745"/>
              <a:ext cx="2440459" cy="1938992"/>
            </a:xfrm>
            <a:prstGeom prst="rect">
              <a:avLst/>
            </a:prstGeom>
            <a:noFill/>
          </p:spPr>
          <p:txBody>
            <a:bodyPr wrap="square" rtlCol="0">
              <a:spAutoFit/>
            </a:bodyPr>
            <a:lstStyle/>
            <a:p>
              <a:pPr marL="285750" indent="-285750">
                <a:lnSpc>
                  <a:spcPct val="150000"/>
                </a:lnSpc>
                <a:buFont typeface="Arial" charset="0"/>
                <a:buChar char="•"/>
              </a:pPr>
              <a:r>
                <a:rPr lang="en-US" sz="2000" dirty="0" smtClean="0">
                  <a:latin typeface="Helvetica" charset="0"/>
                  <a:ea typeface="Helvetica" charset="0"/>
                  <a:cs typeface="Helvetica" charset="0"/>
                </a:rPr>
                <a:t>Trending topic</a:t>
              </a:r>
            </a:p>
            <a:p>
              <a:pPr marL="285750" indent="-285750">
                <a:lnSpc>
                  <a:spcPct val="150000"/>
                </a:lnSpc>
                <a:buFont typeface="Arial" charset="0"/>
                <a:buChar char="•"/>
              </a:pPr>
              <a:r>
                <a:rPr lang="en-US" sz="2000" dirty="0" smtClean="0">
                  <a:latin typeface="Helvetica" charset="0"/>
                  <a:ea typeface="Helvetica" charset="0"/>
                  <a:cs typeface="Helvetica" charset="0"/>
                </a:rPr>
                <a:t>Many use-cases</a:t>
              </a:r>
            </a:p>
            <a:p>
              <a:pPr marL="285750" indent="-285750">
                <a:lnSpc>
                  <a:spcPct val="150000"/>
                </a:lnSpc>
                <a:buFont typeface="Arial" charset="0"/>
                <a:buChar char="•"/>
              </a:pPr>
              <a:r>
                <a:rPr lang="en-US" sz="2000" dirty="0" smtClean="0">
                  <a:latin typeface="Helvetica" charset="0"/>
                  <a:ea typeface="Helvetica" charset="0"/>
                  <a:cs typeface="Helvetica" charset="0"/>
                </a:rPr>
                <a:t>Many domains</a:t>
              </a:r>
            </a:p>
            <a:p>
              <a:pPr marL="285750" indent="-285750">
                <a:lnSpc>
                  <a:spcPct val="150000"/>
                </a:lnSpc>
                <a:buFont typeface="Arial" charset="0"/>
                <a:buChar char="•"/>
              </a:pPr>
              <a:r>
                <a:rPr lang="en-US" sz="2000" dirty="0" smtClean="0">
                  <a:latin typeface="Helvetica" charset="0"/>
                  <a:ea typeface="Helvetica" charset="0"/>
                  <a:cs typeface="Helvetica" charset="0"/>
                </a:rPr>
                <a:t>Many researches</a:t>
              </a:r>
              <a:endParaRPr lang="en-US" sz="2000" dirty="0">
                <a:latin typeface="Helvetica" charset="0"/>
                <a:ea typeface="Helvetica" charset="0"/>
                <a:cs typeface="Helvetica" charset="0"/>
              </a:endParaRPr>
            </a:p>
          </p:txBody>
        </p:sp>
      </p:grpSp>
      <p:grpSp>
        <p:nvGrpSpPr>
          <p:cNvPr id="7" name="Group 6"/>
          <p:cNvGrpSpPr/>
          <p:nvPr/>
        </p:nvGrpSpPr>
        <p:grpSpPr>
          <a:xfrm>
            <a:off x="2994454" y="3744099"/>
            <a:ext cx="8188412" cy="2379743"/>
            <a:chOff x="2994454" y="3744099"/>
            <a:chExt cx="8188412" cy="2379743"/>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056" y="3986468"/>
              <a:ext cx="1603158" cy="1603158"/>
            </a:xfrm>
            <a:prstGeom prst="rect">
              <a:avLst/>
            </a:prstGeom>
          </p:spPr>
        </p:pic>
        <p:sp>
          <p:nvSpPr>
            <p:cNvPr id="12" name="TextBox 11"/>
            <p:cNvSpPr txBox="1"/>
            <p:nvPr/>
          </p:nvSpPr>
          <p:spPr>
            <a:xfrm>
              <a:off x="6757087" y="4154072"/>
              <a:ext cx="4425779" cy="1969770"/>
            </a:xfrm>
            <a:prstGeom prst="rect">
              <a:avLst/>
            </a:prstGeom>
            <a:noFill/>
          </p:spPr>
          <p:txBody>
            <a:bodyPr wrap="square" rtlCol="0">
              <a:spAutoFit/>
            </a:bodyPr>
            <a:lstStyle/>
            <a:p>
              <a:pPr marL="285750" indent="-285750">
                <a:lnSpc>
                  <a:spcPct val="150000"/>
                </a:lnSpc>
                <a:buFont typeface="Arial" charset="0"/>
                <a:buChar char="•"/>
              </a:pPr>
              <a:r>
                <a:rPr lang="en-US" sz="2000" dirty="0" smtClean="0">
                  <a:latin typeface="Helvetica" charset="0"/>
                  <a:ea typeface="Helvetica" charset="0"/>
                  <a:cs typeface="Helvetica" charset="0"/>
                </a:rPr>
                <a:t>Experimental Approach</a:t>
              </a:r>
            </a:p>
            <a:p>
              <a:pPr marL="285750" indent="-285750">
                <a:lnSpc>
                  <a:spcPct val="150000"/>
                </a:lnSpc>
                <a:buFont typeface="Arial" charset="0"/>
                <a:buChar char="•"/>
              </a:pPr>
              <a:r>
                <a:rPr lang="en-US" sz="2000" dirty="0" smtClean="0">
                  <a:latin typeface="Helvetica" charset="0"/>
                  <a:ea typeface="Helvetica" charset="0"/>
                  <a:cs typeface="Helvetica" charset="0"/>
                </a:rPr>
                <a:t>Evaluate Methods</a:t>
              </a:r>
            </a:p>
            <a:p>
              <a:pPr marL="285750" indent="-285750">
                <a:lnSpc>
                  <a:spcPct val="150000"/>
                </a:lnSpc>
                <a:buFont typeface="Arial" charset="0"/>
                <a:buChar char="•"/>
              </a:pPr>
              <a:r>
                <a:rPr lang="en-US" sz="2000" dirty="0" smtClean="0">
                  <a:latin typeface="Helvetica" charset="0"/>
                  <a:ea typeface="Helvetica" charset="0"/>
                  <a:cs typeface="Helvetica" charset="0"/>
                </a:rPr>
                <a:t>Following a paper:</a:t>
              </a:r>
            </a:p>
            <a:p>
              <a:r>
                <a:rPr lang="en-US" sz="2000" dirty="0" smtClean="0">
                  <a:latin typeface="Helvetica" charset="0"/>
                  <a:ea typeface="Helvetica" charset="0"/>
                  <a:cs typeface="Helvetica" charset="0"/>
                </a:rPr>
                <a:t> </a:t>
              </a:r>
              <a:r>
                <a:rPr lang="en-US" sz="1200" u="sng" dirty="0" smtClean="0">
                  <a:latin typeface="Helvetica Light" charset="0"/>
                  <a:ea typeface="Helvetica Light" charset="0"/>
                  <a:cs typeface="Helvetica Light" charset="0"/>
                </a:rPr>
                <a:t>“</a:t>
              </a:r>
              <a:r>
                <a:rPr lang="en-US" sz="1200" u="sng" dirty="0">
                  <a:latin typeface="Helvetica Light" charset="0"/>
                  <a:ea typeface="Helvetica Light" charset="0"/>
                  <a:cs typeface="Helvetica Light" charset="0"/>
                </a:rPr>
                <a:t>An evaluation of large-scale methods for image instance and class discovery</a:t>
              </a:r>
              <a:r>
                <a:rPr lang="en-US" sz="1200" u="sng" dirty="0" smtClean="0">
                  <a:latin typeface="Helvetica Light" charset="0"/>
                  <a:ea typeface="Helvetica Light" charset="0"/>
                  <a:cs typeface="Helvetica Light" charset="0"/>
                </a:rPr>
                <a:t>” 2017 </a:t>
              </a:r>
            </a:p>
          </p:txBody>
        </p:sp>
        <p:sp>
          <p:nvSpPr>
            <p:cNvPr id="13" name="TextBox 12"/>
            <p:cNvSpPr txBox="1"/>
            <p:nvPr/>
          </p:nvSpPr>
          <p:spPr>
            <a:xfrm>
              <a:off x="3565699" y="5305661"/>
              <a:ext cx="1954381" cy="369332"/>
            </a:xfrm>
            <a:prstGeom prst="rect">
              <a:avLst/>
            </a:prstGeom>
            <a:noFill/>
          </p:spPr>
          <p:txBody>
            <a:bodyPr wrap="none" rtlCol="0">
              <a:spAutoFit/>
            </a:bodyPr>
            <a:lstStyle/>
            <a:p>
              <a:r>
                <a:rPr lang="en-US" dirty="0" smtClean="0">
                  <a:latin typeface="Helvetica" charset="0"/>
                  <a:ea typeface="Helvetica" charset="0"/>
                  <a:cs typeface="Helvetica" charset="0"/>
                </a:rPr>
                <a:t>Semester Project</a:t>
              </a:r>
              <a:endParaRPr lang="en-US" dirty="0">
                <a:latin typeface="Helvetica" charset="0"/>
                <a:ea typeface="Helvetica" charset="0"/>
                <a:cs typeface="Helvetica" charset="0"/>
              </a:endParaRPr>
            </a:p>
          </p:txBody>
        </p:sp>
        <p:cxnSp>
          <p:nvCxnSpPr>
            <p:cNvPr id="15" name="Straight Connector 14"/>
            <p:cNvCxnSpPr/>
            <p:nvPr/>
          </p:nvCxnSpPr>
          <p:spPr>
            <a:xfrm>
              <a:off x="2994454" y="3744099"/>
              <a:ext cx="62030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129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4</a:t>
            </a:fld>
            <a:endParaRPr lang="en-US" dirty="0">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11658" y="606175"/>
            <a:ext cx="2821227" cy="461665"/>
          </a:xfrm>
          <a:prstGeom prst="rect">
            <a:avLst/>
          </a:prstGeom>
          <a:noFill/>
        </p:spPr>
        <p:txBody>
          <a:bodyPr wrap="square" rtlCol="0">
            <a:spAutoFit/>
          </a:bodyPr>
          <a:lstStyle/>
          <a:p>
            <a:r>
              <a:rPr lang="en-US" sz="2400" smtClean="0">
                <a:latin typeface="Helvetica" charset="0"/>
                <a:ea typeface="Helvetica" charset="0"/>
                <a:cs typeface="Helvetica" charset="0"/>
              </a:rPr>
              <a:t>Pipeline Overview</a:t>
            </a:r>
            <a:endParaRPr lang="en-US" sz="2400" dirty="0">
              <a:latin typeface="Helvetica" charset="0"/>
              <a:ea typeface="Helvetica" charset="0"/>
              <a:cs typeface="Helvetica" charset="0"/>
            </a:endParaRPr>
          </a:p>
        </p:txBody>
      </p:sp>
      <p:grpSp>
        <p:nvGrpSpPr>
          <p:cNvPr id="8" name="Group 7"/>
          <p:cNvGrpSpPr/>
          <p:nvPr/>
        </p:nvGrpSpPr>
        <p:grpSpPr>
          <a:xfrm>
            <a:off x="705778" y="1393477"/>
            <a:ext cx="3569659" cy="4512786"/>
            <a:chOff x="705778" y="1393477"/>
            <a:chExt cx="3569659" cy="4512786"/>
          </a:xfrm>
        </p:grpSpPr>
        <p:grpSp>
          <p:nvGrpSpPr>
            <p:cNvPr id="17" name="Group 16"/>
            <p:cNvGrpSpPr/>
            <p:nvPr/>
          </p:nvGrpSpPr>
          <p:grpSpPr>
            <a:xfrm>
              <a:off x="705778" y="1393477"/>
              <a:ext cx="3569659" cy="2257527"/>
              <a:chOff x="705778" y="1825966"/>
              <a:chExt cx="3569659" cy="2257527"/>
            </a:xfrm>
          </p:grpSpPr>
          <p:sp>
            <p:nvSpPr>
              <p:cNvPr id="14" name="Pentagon 13"/>
              <p:cNvSpPr/>
              <p:nvPr/>
            </p:nvSpPr>
            <p:spPr>
              <a:xfrm>
                <a:off x="705778" y="1825966"/>
                <a:ext cx="3569659" cy="2257527"/>
              </a:xfrm>
              <a:prstGeom prst="homePlate">
                <a:avLst/>
              </a:prstGeom>
              <a:solidFill>
                <a:schemeClr val="bg2">
                  <a:lumMod val="75000"/>
                  <a:alpha val="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41428" y="2047027"/>
                <a:ext cx="1941557" cy="2031943"/>
                <a:chOff x="864796" y="1451304"/>
                <a:chExt cx="1941557" cy="2031943"/>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291" y="1451304"/>
                  <a:ext cx="1433727" cy="1592758"/>
                </a:xfrm>
                <a:prstGeom prst="rect">
                  <a:avLst/>
                </a:prstGeom>
              </p:spPr>
            </p:pic>
            <p:sp>
              <p:nvSpPr>
                <p:cNvPr id="12" name="Rectangle 11"/>
                <p:cNvSpPr/>
                <p:nvPr/>
              </p:nvSpPr>
              <p:spPr>
                <a:xfrm>
                  <a:off x="864796" y="3144693"/>
                  <a:ext cx="1941557" cy="338554"/>
                </a:xfrm>
                <a:prstGeom prst="rect">
                  <a:avLst/>
                </a:prstGeom>
              </p:spPr>
              <p:txBody>
                <a:bodyPr wrap="none">
                  <a:spAutoFit/>
                </a:bodyPr>
                <a:lstStyle/>
                <a:p>
                  <a:r>
                    <a:rPr lang="en-US" sz="1600" dirty="0" smtClean="0">
                      <a:latin typeface="Helvetica" charset="0"/>
                      <a:ea typeface="Helvetica" charset="0"/>
                      <a:cs typeface="Helvetica" charset="0"/>
                    </a:rPr>
                    <a:t>Features </a:t>
                  </a:r>
                  <a:r>
                    <a:rPr lang="en-US" sz="1600" dirty="0">
                      <a:latin typeface="Helvetica" charset="0"/>
                      <a:ea typeface="Helvetica" charset="0"/>
                      <a:cs typeface="Helvetica" charset="0"/>
                    </a:rPr>
                    <a:t>extraction</a:t>
                  </a:r>
                </a:p>
              </p:txBody>
            </p:sp>
          </p:grpSp>
        </p:grpSp>
        <p:sp>
          <p:nvSpPr>
            <p:cNvPr id="26" name="TextBox 25"/>
            <p:cNvSpPr txBox="1"/>
            <p:nvPr/>
          </p:nvSpPr>
          <p:spPr>
            <a:xfrm>
              <a:off x="705778" y="4151937"/>
              <a:ext cx="2605833" cy="1754326"/>
            </a:xfrm>
            <a:prstGeom prst="rect">
              <a:avLst/>
            </a:prstGeom>
            <a:noFill/>
          </p:spPr>
          <p:txBody>
            <a:bodyPr wrap="square" rtlCol="0">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Pre-trained C.N.N.</a:t>
              </a:r>
            </a:p>
            <a:p>
              <a:pPr marL="285750" indent="-285750">
                <a:lnSpc>
                  <a:spcPct val="150000"/>
                </a:lnSpc>
                <a:buFont typeface="Arial" charset="0"/>
                <a:buChar char="•"/>
              </a:pPr>
              <a:r>
                <a:rPr lang="en-US" dirty="0" smtClean="0">
                  <a:latin typeface="Helvetica" charset="0"/>
                  <a:ea typeface="Helvetica" charset="0"/>
                  <a:cs typeface="Helvetica" charset="0"/>
                </a:rPr>
                <a:t>Transfer Learning</a:t>
              </a:r>
            </a:p>
            <a:p>
              <a:pPr marL="285750" indent="-285750">
                <a:lnSpc>
                  <a:spcPct val="150000"/>
                </a:lnSpc>
                <a:buFont typeface="Arial" charset="0"/>
                <a:buChar char="•"/>
              </a:pPr>
              <a:r>
                <a:rPr lang="en-US" dirty="0" smtClean="0">
                  <a:latin typeface="Helvetica" charset="0"/>
                  <a:ea typeface="Helvetica" charset="0"/>
                  <a:cs typeface="Helvetica" charset="0"/>
                </a:rPr>
                <a:t>High-level features</a:t>
              </a:r>
            </a:p>
            <a:p>
              <a:pPr marL="285750" indent="-285750">
                <a:lnSpc>
                  <a:spcPct val="150000"/>
                </a:lnSpc>
                <a:buFont typeface="Arial" charset="0"/>
                <a:buChar char="•"/>
              </a:pPr>
              <a:r>
                <a:rPr lang="en-US" dirty="0" smtClean="0">
                  <a:latin typeface="Helvetica" charset="0"/>
                  <a:ea typeface="Helvetica" charset="0"/>
                  <a:cs typeface="Helvetica" charset="0"/>
                </a:rPr>
                <a:t>512D features vector</a:t>
              </a:r>
            </a:p>
          </p:txBody>
        </p:sp>
      </p:grpSp>
      <p:grpSp>
        <p:nvGrpSpPr>
          <p:cNvPr id="24" name="Group 23"/>
          <p:cNvGrpSpPr/>
          <p:nvPr/>
        </p:nvGrpSpPr>
        <p:grpSpPr>
          <a:xfrm>
            <a:off x="7768900" y="1393477"/>
            <a:ext cx="3857368" cy="4512785"/>
            <a:chOff x="7768900" y="1393477"/>
            <a:chExt cx="3857368" cy="4512785"/>
          </a:xfrm>
        </p:grpSpPr>
        <p:grpSp>
          <p:nvGrpSpPr>
            <p:cNvPr id="19" name="Group 18"/>
            <p:cNvGrpSpPr/>
            <p:nvPr/>
          </p:nvGrpSpPr>
          <p:grpSpPr>
            <a:xfrm>
              <a:off x="7768900" y="1393477"/>
              <a:ext cx="3857368" cy="2257526"/>
              <a:chOff x="7768900" y="1393477"/>
              <a:chExt cx="3857368" cy="2257526"/>
            </a:xfrm>
          </p:grpSpPr>
          <p:sp>
            <p:nvSpPr>
              <p:cNvPr id="18" name="Chevron 17"/>
              <p:cNvSpPr/>
              <p:nvPr/>
            </p:nvSpPr>
            <p:spPr>
              <a:xfrm>
                <a:off x="7768900" y="1393477"/>
                <a:ext cx="3857368" cy="2257526"/>
              </a:xfrm>
              <a:prstGeom prst="chevron">
                <a:avLst/>
              </a:prstGeom>
              <a:solidFill>
                <a:schemeClr val="bg2">
                  <a:lumMod val="75000"/>
                  <a:alpha val="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8578180" y="3303612"/>
                <a:ext cx="1529586" cy="338554"/>
              </a:xfrm>
              <a:prstGeom prst="rect">
                <a:avLst/>
              </a:prstGeom>
            </p:spPr>
            <p:txBody>
              <a:bodyPr wrap="none">
                <a:spAutoFit/>
              </a:bodyPr>
              <a:lstStyle/>
              <a:p>
                <a:r>
                  <a:rPr lang="en-US" sz="1600">
                    <a:latin typeface="Helvetica" charset="0"/>
                    <a:ea typeface="Helvetica" charset="0"/>
                    <a:cs typeface="Helvetica" charset="0"/>
                  </a:rPr>
                  <a:t>K-NN methods</a:t>
                </a:r>
                <a:endParaRPr lang="en-US" sz="1600" dirty="0">
                  <a:latin typeface="Helvetica" charset="0"/>
                  <a:ea typeface="Helvetica" charset="0"/>
                  <a:cs typeface="Helvetica"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819" y="1614538"/>
                <a:ext cx="1691850" cy="1526510"/>
              </a:xfrm>
              <a:prstGeom prst="rect">
                <a:avLst/>
              </a:prstGeom>
            </p:spPr>
          </p:pic>
        </p:grpSp>
        <p:sp>
          <p:nvSpPr>
            <p:cNvPr id="27" name="TextBox 26"/>
            <p:cNvSpPr txBox="1"/>
            <p:nvPr/>
          </p:nvSpPr>
          <p:spPr>
            <a:xfrm>
              <a:off x="8332210" y="4151936"/>
              <a:ext cx="2440459" cy="1754326"/>
            </a:xfrm>
            <a:prstGeom prst="rect">
              <a:avLst/>
            </a:prstGeom>
            <a:noFill/>
          </p:spPr>
          <p:txBody>
            <a:bodyPr wrap="square" rtlCol="0">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Brute-force</a:t>
              </a:r>
            </a:p>
            <a:p>
              <a:pPr marL="285750" indent="-285750">
                <a:lnSpc>
                  <a:spcPct val="150000"/>
                </a:lnSpc>
                <a:buFont typeface="Arial" charset="0"/>
                <a:buChar char="•"/>
              </a:pPr>
              <a:r>
                <a:rPr lang="en-US" dirty="0" smtClean="0">
                  <a:latin typeface="Helvetica" charset="0"/>
                  <a:ea typeface="Helvetica" charset="0"/>
                  <a:cs typeface="Helvetica" charset="0"/>
                </a:rPr>
                <a:t>Annoy</a:t>
              </a:r>
            </a:p>
            <a:p>
              <a:pPr marL="285750" indent="-285750">
                <a:lnSpc>
                  <a:spcPct val="150000"/>
                </a:lnSpc>
                <a:buFont typeface="Arial" charset="0"/>
                <a:buChar char="•"/>
              </a:pPr>
              <a:r>
                <a:rPr lang="en-US" dirty="0" smtClean="0">
                  <a:latin typeface="Helvetica" charset="0"/>
                  <a:ea typeface="Helvetica" charset="0"/>
                  <a:cs typeface="Helvetica" charset="0"/>
                </a:rPr>
                <a:t>NMSLIB / HNSW</a:t>
              </a:r>
            </a:p>
            <a:p>
              <a:pPr marL="285750" indent="-285750">
                <a:lnSpc>
                  <a:spcPct val="150000"/>
                </a:lnSpc>
                <a:buFont typeface="Arial" charset="0"/>
                <a:buChar char="•"/>
              </a:pPr>
              <a:r>
                <a:rPr lang="en-US" dirty="0" err="1" smtClean="0">
                  <a:latin typeface="Helvetica" charset="0"/>
                  <a:ea typeface="Helvetica" charset="0"/>
                  <a:cs typeface="Helvetica" charset="0"/>
                </a:rPr>
                <a:t>Faiss</a:t>
              </a:r>
              <a:endParaRPr lang="en-US" dirty="0" smtClean="0">
                <a:latin typeface="Helvetica" charset="0"/>
                <a:ea typeface="Helvetica" charset="0"/>
                <a:cs typeface="Helvetica" charset="0"/>
              </a:endParaRPr>
            </a:p>
          </p:txBody>
        </p:sp>
      </p:grpSp>
      <p:grpSp>
        <p:nvGrpSpPr>
          <p:cNvPr id="15" name="Group 14"/>
          <p:cNvGrpSpPr/>
          <p:nvPr/>
        </p:nvGrpSpPr>
        <p:grpSpPr>
          <a:xfrm>
            <a:off x="4137456" y="1393478"/>
            <a:ext cx="3857368" cy="4512784"/>
            <a:chOff x="4137456" y="1393478"/>
            <a:chExt cx="3857368" cy="4512784"/>
          </a:xfrm>
        </p:grpSpPr>
        <p:grpSp>
          <p:nvGrpSpPr>
            <p:cNvPr id="10" name="Group 9"/>
            <p:cNvGrpSpPr/>
            <p:nvPr/>
          </p:nvGrpSpPr>
          <p:grpSpPr>
            <a:xfrm>
              <a:off x="4137456" y="1393478"/>
              <a:ext cx="3857368" cy="2257526"/>
              <a:chOff x="4137456" y="1393478"/>
              <a:chExt cx="3857368" cy="2257526"/>
            </a:xfrm>
          </p:grpSpPr>
          <p:sp>
            <p:nvSpPr>
              <p:cNvPr id="16" name="Chevron 15"/>
              <p:cNvSpPr/>
              <p:nvPr/>
            </p:nvSpPr>
            <p:spPr>
              <a:xfrm>
                <a:off x="4137456" y="1393478"/>
                <a:ext cx="3857368" cy="2257526"/>
              </a:xfrm>
              <a:prstGeom prst="chevron">
                <a:avLst/>
              </a:prstGeom>
              <a:solidFill>
                <a:schemeClr val="bg2">
                  <a:lumMod val="75000"/>
                  <a:alpha val="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4965715" y="3290651"/>
                <a:ext cx="1494448" cy="338554"/>
              </a:xfrm>
              <a:prstGeom prst="rect">
                <a:avLst/>
              </a:prstGeom>
            </p:spPr>
            <p:txBody>
              <a:bodyPr wrap="none">
                <a:spAutoFit/>
              </a:bodyPr>
              <a:lstStyle/>
              <a:p>
                <a:r>
                  <a:rPr lang="en-US" sz="1600" dirty="0">
                    <a:latin typeface="Helvetica" charset="0"/>
                    <a:ea typeface="Helvetica" charset="0"/>
                    <a:cs typeface="Helvetica" charset="0"/>
                  </a:rPr>
                  <a:t>PCA reduction</a:t>
                </a:r>
              </a:p>
            </p:txBody>
          </p:sp>
          <p:grpSp>
            <p:nvGrpSpPr>
              <p:cNvPr id="9" name="Group 8"/>
              <p:cNvGrpSpPr/>
              <p:nvPr/>
            </p:nvGrpSpPr>
            <p:grpSpPr>
              <a:xfrm>
                <a:off x="5405841" y="1750465"/>
                <a:ext cx="2056579" cy="1449944"/>
                <a:chOff x="5405841" y="1750465"/>
                <a:chExt cx="2056579" cy="1449944"/>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841" y="1750465"/>
                  <a:ext cx="2056579" cy="1449944"/>
                </a:xfrm>
                <a:prstGeom prst="rect">
                  <a:avLst/>
                </a:prstGeom>
              </p:spPr>
            </p:pic>
            <p:cxnSp>
              <p:nvCxnSpPr>
                <p:cNvPr id="25" name="Straight Arrow Connector 24"/>
                <p:cNvCxnSpPr/>
                <p:nvPr/>
              </p:nvCxnSpPr>
              <p:spPr>
                <a:xfrm>
                  <a:off x="6141308" y="2570205"/>
                  <a:ext cx="5684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8" name="TextBox 27"/>
            <p:cNvSpPr txBox="1"/>
            <p:nvPr/>
          </p:nvSpPr>
          <p:spPr>
            <a:xfrm>
              <a:off x="4518994" y="4151936"/>
              <a:ext cx="2440459" cy="1754326"/>
            </a:xfrm>
            <a:prstGeom prst="rect">
              <a:avLst/>
            </a:prstGeom>
            <a:noFill/>
          </p:spPr>
          <p:txBody>
            <a:bodyPr wrap="square" rtlCol="0">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512D to 128D</a:t>
              </a:r>
            </a:p>
            <a:p>
              <a:pPr marL="285750" indent="-285750">
                <a:lnSpc>
                  <a:spcPct val="150000"/>
                </a:lnSpc>
                <a:buFont typeface="Arial" charset="0"/>
                <a:buChar char="•"/>
              </a:pPr>
              <a:r>
                <a:rPr lang="en-US" dirty="0" smtClean="0">
                  <a:latin typeface="Helvetica" charset="0"/>
                  <a:ea typeface="Helvetica" charset="0"/>
                  <a:cs typeface="Helvetica" charset="0"/>
                </a:rPr>
                <a:t>Computation Time</a:t>
              </a:r>
            </a:p>
            <a:p>
              <a:pPr marL="285750" indent="-285750">
                <a:lnSpc>
                  <a:spcPct val="150000"/>
                </a:lnSpc>
                <a:buFont typeface="Arial" charset="0"/>
                <a:buChar char="•"/>
              </a:pPr>
              <a:r>
                <a:rPr lang="en-US" dirty="0" smtClean="0">
                  <a:latin typeface="Helvetica" charset="0"/>
                  <a:ea typeface="Helvetica" charset="0"/>
                  <a:cs typeface="Helvetica" charset="0"/>
                </a:rPr>
                <a:t>Memory usage</a:t>
              </a:r>
            </a:p>
            <a:p>
              <a:pPr marL="285750" indent="-285750">
                <a:lnSpc>
                  <a:spcPct val="150000"/>
                </a:lnSpc>
                <a:buFont typeface="Arial" charset="0"/>
                <a:buChar char="•"/>
              </a:pPr>
              <a:r>
                <a:rPr lang="en-US" dirty="0" smtClean="0">
                  <a:latin typeface="Helvetica" charset="0"/>
                  <a:ea typeface="Helvetica" charset="0"/>
                  <a:cs typeface="Helvetica" charset="0"/>
                </a:rPr>
                <a:t>Performance</a:t>
              </a:r>
            </a:p>
          </p:txBody>
        </p:sp>
      </p:grpSp>
    </p:spTree>
    <p:extLst>
      <p:ext uri="{BB962C8B-B14F-4D97-AF65-F5344CB8AC3E}">
        <p14:creationId xmlns:p14="http://schemas.microsoft.com/office/powerpoint/2010/main" val="192425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5</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24015" y="569105"/>
            <a:ext cx="5354363" cy="461665"/>
          </a:xfrm>
          <a:prstGeom prst="rect">
            <a:avLst/>
          </a:prstGeom>
          <a:noFill/>
        </p:spPr>
        <p:txBody>
          <a:bodyPr wrap="square" rtlCol="0">
            <a:spAutoFit/>
          </a:bodyPr>
          <a:lstStyle/>
          <a:p>
            <a:r>
              <a:rPr lang="en-US" sz="2400" dirty="0" smtClean="0">
                <a:latin typeface="Helvetica" charset="0"/>
                <a:ea typeface="Helvetica" charset="0"/>
                <a:cs typeface="Helvetica" charset="0"/>
              </a:rPr>
              <a:t>Experimental Setup </a:t>
            </a:r>
            <a:r>
              <a:rPr lang="mr-IN" sz="2400" dirty="0" smtClean="0">
                <a:latin typeface="Helvetica" charset="0"/>
                <a:ea typeface="Helvetica" charset="0"/>
                <a:cs typeface="Helvetica" charset="0"/>
              </a:rPr>
              <a:t>–</a:t>
            </a:r>
            <a:r>
              <a:rPr lang="en-US" sz="2400" dirty="0" smtClean="0">
                <a:latin typeface="Helvetica" charset="0"/>
                <a:ea typeface="Helvetica" charset="0"/>
                <a:cs typeface="Helvetica" charset="0"/>
              </a:rPr>
              <a:t> Datasets</a:t>
            </a:r>
            <a:endParaRPr lang="en-US" sz="2400" dirty="0">
              <a:latin typeface="Helvetica" charset="0"/>
              <a:ea typeface="Helvetica" charset="0"/>
              <a:cs typeface="Helvetica" charset="0"/>
            </a:endParaRPr>
          </a:p>
        </p:txBody>
      </p:sp>
      <p:grpSp>
        <p:nvGrpSpPr>
          <p:cNvPr id="23" name="Group 22"/>
          <p:cNvGrpSpPr/>
          <p:nvPr/>
        </p:nvGrpSpPr>
        <p:grpSpPr>
          <a:xfrm>
            <a:off x="1493084" y="1732123"/>
            <a:ext cx="7906436" cy="2538631"/>
            <a:chOff x="1493084" y="1732123"/>
            <a:chExt cx="7906436" cy="2538631"/>
          </a:xfrm>
        </p:grpSpPr>
        <p:sp>
          <p:nvSpPr>
            <p:cNvPr id="6" name="TextBox 5"/>
            <p:cNvSpPr txBox="1"/>
            <p:nvPr/>
          </p:nvSpPr>
          <p:spPr>
            <a:xfrm>
              <a:off x="1493084" y="1732123"/>
              <a:ext cx="3654349" cy="2169825"/>
            </a:xfrm>
            <a:prstGeom prst="rect">
              <a:avLst/>
            </a:prstGeom>
            <a:noFill/>
          </p:spPr>
          <p:txBody>
            <a:bodyPr wrap="square" rtlCol="0">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Dataset for features extraction</a:t>
              </a:r>
            </a:p>
            <a:p>
              <a:pPr marL="285750" indent="-285750">
                <a:lnSpc>
                  <a:spcPct val="150000"/>
                </a:lnSpc>
                <a:buFont typeface="Arial" charset="0"/>
                <a:buChar char="•"/>
              </a:pPr>
              <a:endParaRPr lang="en-US" dirty="0" smtClean="0">
                <a:latin typeface="Helvetica" charset="0"/>
                <a:ea typeface="Helvetica" charset="0"/>
                <a:cs typeface="Helvetica" charset="0"/>
              </a:endParaRPr>
            </a:p>
            <a:p>
              <a:pPr marL="1200150" lvl="2" indent="-285750">
                <a:lnSpc>
                  <a:spcPct val="150000"/>
                </a:lnSpc>
                <a:buFont typeface="Arial" charset="0"/>
                <a:buChar char="•"/>
              </a:pPr>
              <a:r>
                <a:rPr lang="en-US" dirty="0" smtClean="0">
                  <a:latin typeface="Helvetica" charset="0"/>
                  <a:ea typeface="Helvetica" charset="0"/>
                  <a:cs typeface="Helvetica" charset="0"/>
                </a:rPr>
                <a:t>ImageNet</a:t>
              </a:r>
            </a:p>
            <a:p>
              <a:pPr marL="742950" lvl="1" indent="-285750">
                <a:lnSpc>
                  <a:spcPct val="150000"/>
                </a:lnSpc>
                <a:buFont typeface="Arial" charset="0"/>
                <a:buChar char="•"/>
              </a:pPr>
              <a:endParaRPr lang="en-US" dirty="0" smtClean="0">
                <a:latin typeface="Helvetica" charset="0"/>
                <a:ea typeface="Helvetica" charset="0"/>
                <a:cs typeface="Helvetica" charset="0"/>
              </a:endParaRPr>
            </a:p>
            <a:p>
              <a:pPr marL="1200150" lvl="2" indent="-285750">
                <a:lnSpc>
                  <a:spcPct val="150000"/>
                </a:lnSpc>
                <a:buFont typeface="Arial" charset="0"/>
                <a:buChar char="•"/>
              </a:pPr>
              <a:r>
                <a:rPr lang="en-US" dirty="0" smtClean="0">
                  <a:latin typeface="Helvetica" charset="0"/>
                  <a:ea typeface="Helvetica" charset="0"/>
                  <a:cs typeface="Helvetica" charset="0"/>
                </a:rPr>
                <a:t>Places365</a:t>
              </a:r>
              <a:endParaRPr lang="en-US" dirty="0">
                <a:latin typeface="Helvetica" charset="0"/>
                <a:ea typeface="Helvetica" charset="0"/>
                <a:cs typeface="Helvetica" charset="0"/>
              </a:endParaRPr>
            </a:p>
          </p:txBody>
        </p:sp>
        <p:grpSp>
          <p:nvGrpSpPr>
            <p:cNvPr id="14" name="Group 13"/>
            <p:cNvGrpSpPr/>
            <p:nvPr/>
          </p:nvGrpSpPr>
          <p:grpSpPr>
            <a:xfrm>
              <a:off x="6457620" y="2312709"/>
              <a:ext cx="2941900" cy="714662"/>
              <a:chOff x="9575393" y="5284370"/>
              <a:chExt cx="2941900" cy="714662"/>
            </a:xfrm>
          </p:grpSpPr>
          <p:pic>
            <p:nvPicPr>
              <p:cNvPr id="11" name="Picture 10"/>
              <p:cNvPicPr>
                <a:picLocks noChangeAspect="1"/>
              </p:cNvPicPr>
              <p:nvPr/>
            </p:nvPicPr>
            <p:blipFill>
              <a:blip r:embed="rId3"/>
              <a:stretch>
                <a:fillRect/>
              </a:stretch>
            </p:blipFill>
            <p:spPr>
              <a:xfrm>
                <a:off x="9575393" y="5288270"/>
                <a:ext cx="822641" cy="710762"/>
              </a:xfrm>
              <a:prstGeom prst="rect">
                <a:avLst/>
              </a:prstGeom>
            </p:spPr>
          </p:pic>
          <p:pic>
            <p:nvPicPr>
              <p:cNvPr id="12" name="Picture 11"/>
              <p:cNvPicPr>
                <a:picLocks noChangeAspect="1"/>
              </p:cNvPicPr>
              <p:nvPr/>
            </p:nvPicPr>
            <p:blipFill>
              <a:blip r:embed="rId4"/>
              <a:stretch>
                <a:fillRect/>
              </a:stretch>
            </p:blipFill>
            <p:spPr>
              <a:xfrm>
                <a:off x="10506785" y="5284371"/>
                <a:ext cx="858110" cy="695069"/>
              </a:xfrm>
              <a:prstGeom prst="rect">
                <a:avLst/>
              </a:prstGeom>
            </p:spPr>
          </p:pic>
          <p:pic>
            <p:nvPicPr>
              <p:cNvPr id="13" name="Picture 12"/>
              <p:cNvPicPr>
                <a:picLocks noChangeAspect="1"/>
              </p:cNvPicPr>
              <p:nvPr/>
            </p:nvPicPr>
            <p:blipFill>
              <a:blip r:embed="rId5"/>
              <a:stretch>
                <a:fillRect/>
              </a:stretch>
            </p:blipFill>
            <p:spPr>
              <a:xfrm>
                <a:off x="11473646" y="5284370"/>
                <a:ext cx="1043647" cy="695069"/>
              </a:xfrm>
              <a:prstGeom prst="rect">
                <a:avLst/>
              </a:prstGeom>
            </p:spPr>
          </p:pic>
        </p:grpSp>
        <p:grpSp>
          <p:nvGrpSpPr>
            <p:cNvPr id="18" name="Group 17"/>
            <p:cNvGrpSpPr/>
            <p:nvPr/>
          </p:nvGrpSpPr>
          <p:grpSpPr>
            <a:xfrm>
              <a:off x="6648859" y="3306318"/>
              <a:ext cx="2588818" cy="714662"/>
              <a:chOff x="9575394" y="5284369"/>
              <a:chExt cx="2588818" cy="714662"/>
            </a:xfrm>
          </p:grpSpPr>
          <p:pic>
            <p:nvPicPr>
              <p:cNvPr id="15" name="Picture 14"/>
              <p:cNvPicPr>
                <a:picLocks noChangeAspect="1"/>
              </p:cNvPicPr>
              <p:nvPr/>
            </p:nvPicPr>
            <p:blipFill>
              <a:blip r:embed="rId6"/>
              <a:stretch>
                <a:fillRect/>
              </a:stretch>
            </p:blipFill>
            <p:spPr>
              <a:xfrm>
                <a:off x="9575394" y="5284370"/>
                <a:ext cx="954742" cy="714661"/>
              </a:xfrm>
              <a:prstGeom prst="rect">
                <a:avLst/>
              </a:prstGeom>
            </p:spPr>
          </p:pic>
          <p:pic>
            <p:nvPicPr>
              <p:cNvPr id="16" name="Picture 15"/>
              <p:cNvPicPr>
                <a:picLocks noChangeAspect="1"/>
              </p:cNvPicPr>
              <p:nvPr/>
            </p:nvPicPr>
            <p:blipFill>
              <a:blip r:embed="rId7"/>
              <a:stretch>
                <a:fillRect/>
              </a:stretch>
            </p:blipFill>
            <p:spPr>
              <a:xfrm>
                <a:off x="10637024" y="5284369"/>
                <a:ext cx="954742" cy="714661"/>
              </a:xfrm>
              <a:prstGeom prst="rect">
                <a:avLst/>
              </a:prstGeom>
            </p:spPr>
          </p:pic>
          <p:pic>
            <p:nvPicPr>
              <p:cNvPr id="17" name="Picture 16"/>
              <p:cNvPicPr>
                <a:picLocks noChangeAspect="1"/>
              </p:cNvPicPr>
              <p:nvPr/>
            </p:nvPicPr>
            <p:blipFill>
              <a:blip r:embed="rId8"/>
              <a:stretch>
                <a:fillRect/>
              </a:stretch>
            </p:blipFill>
            <p:spPr>
              <a:xfrm>
                <a:off x="11700831" y="5284369"/>
                <a:ext cx="463381" cy="695071"/>
              </a:xfrm>
              <a:prstGeom prst="rect">
                <a:avLst/>
              </a:prstGeom>
            </p:spPr>
          </p:pic>
        </p:grpSp>
        <p:sp>
          <p:nvSpPr>
            <p:cNvPr id="19" name="TextBox 18"/>
            <p:cNvSpPr txBox="1"/>
            <p:nvPr/>
          </p:nvSpPr>
          <p:spPr>
            <a:xfrm>
              <a:off x="7038420" y="3993755"/>
              <a:ext cx="1548822" cy="276999"/>
            </a:xfrm>
            <a:prstGeom prst="rect">
              <a:avLst/>
            </a:prstGeom>
            <a:noFill/>
          </p:spPr>
          <p:txBody>
            <a:bodyPr wrap="none" rtlCol="0">
              <a:spAutoFit/>
            </a:bodyPr>
            <a:lstStyle/>
            <a:p>
              <a:r>
                <a:rPr lang="en-US" sz="1200" i="1" dirty="0" smtClean="0">
                  <a:latin typeface="Helvetica Light" charset="0"/>
                  <a:ea typeface="Helvetica Light" charset="0"/>
                  <a:cs typeface="Helvetica Light" charset="0"/>
                </a:rPr>
                <a:t>(Places365 images)</a:t>
              </a:r>
              <a:endParaRPr lang="en-US" sz="1200" i="1" dirty="0">
                <a:latin typeface="Helvetica Light" charset="0"/>
                <a:ea typeface="Helvetica Light" charset="0"/>
                <a:cs typeface="Helvetica Light" charset="0"/>
              </a:endParaRPr>
            </a:p>
          </p:txBody>
        </p:sp>
        <p:sp>
          <p:nvSpPr>
            <p:cNvPr id="20" name="TextBox 19"/>
            <p:cNvSpPr txBox="1"/>
            <p:nvPr/>
          </p:nvSpPr>
          <p:spPr>
            <a:xfrm>
              <a:off x="7038420" y="2984692"/>
              <a:ext cx="1552028" cy="276999"/>
            </a:xfrm>
            <a:prstGeom prst="rect">
              <a:avLst/>
            </a:prstGeom>
            <a:noFill/>
          </p:spPr>
          <p:txBody>
            <a:bodyPr wrap="none" rtlCol="0">
              <a:spAutoFit/>
            </a:bodyPr>
            <a:lstStyle/>
            <a:p>
              <a:r>
                <a:rPr lang="en-US" sz="1200" i="1" dirty="0" smtClean="0">
                  <a:latin typeface="Helvetica Light" charset="0"/>
                  <a:ea typeface="Helvetica Light" charset="0"/>
                  <a:cs typeface="Helvetica Light" charset="0"/>
                </a:rPr>
                <a:t>(ImageNet images)</a:t>
              </a:r>
              <a:endParaRPr lang="en-US" sz="1200" i="1" dirty="0">
                <a:latin typeface="Helvetica Light" charset="0"/>
                <a:ea typeface="Helvetica Light" charset="0"/>
                <a:cs typeface="Helvetica Light" charset="0"/>
              </a:endParaRPr>
            </a:p>
          </p:txBody>
        </p:sp>
      </p:grpSp>
      <p:grpSp>
        <p:nvGrpSpPr>
          <p:cNvPr id="24" name="Group 23"/>
          <p:cNvGrpSpPr/>
          <p:nvPr/>
        </p:nvGrpSpPr>
        <p:grpSpPr>
          <a:xfrm>
            <a:off x="1493084" y="4614957"/>
            <a:ext cx="7973559" cy="1642139"/>
            <a:chOff x="1493084" y="4614957"/>
            <a:chExt cx="7973559" cy="1642139"/>
          </a:xfrm>
        </p:grpSpPr>
        <p:grpSp>
          <p:nvGrpSpPr>
            <p:cNvPr id="10" name="Group 9"/>
            <p:cNvGrpSpPr/>
            <p:nvPr/>
          </p:nvGrpSpPr>
          <p:grpSpPr>
            <a:xfrm>
              <a:off x="6231370" y="5284371"/>
              <a:ext cx="3235273" cy="738561"/>
              <a:chOff x="5539994" y="5429334"/>
              <a:chExt cx="3235273" cy="738561"/>
            </a:xfrm>
          </p:grpSpPr>
          <p:pic>
            <p:nvPicPr>
              <p:cNvPr id="7" name="Picture 6"/>
              <p:cNvPicPr>
                <a:picLocks noChangeAspect="1"/>
              </p:cNvPicPr>
              <p:nvPr/>
            </p:nvPicPr>
            <p:blipFill>
              <a:blip r:embed="rId9"/>
              <a:stretch>
                <a:fillRect/>
              </a:stretch>
            </p:blipFill>
            <p:spPr>
              <a:xfrm>
                <a:off x="5539994" y="5429450"/>
                <a:ext cx="1112011" cy="738445"/>
              </a:xfrm>
              <a:prstGeom prst="rect">
                <a:avLst/>
              </a:prstGeom>
            </p:spPr>
          </p:pic>
          <p:pic>
            <p:nvPicPr>
              <p:cNvPr id="8" name="Picture 7"/>
              <p:cNvPicPr>
                <a:picLocks noChangeAspect="1"/>
              </p:cNvPicPr>
              <p:nvPr/>
            </p:nvPicPr>
            <p:blipFill>
              <a:blip r:embed="rId10"/>
              <a:stretch>
                <a:fillRect/>
              </a:stretch>
            </p:blipFill>
            <p:spPr>
              <a:xfrm>
                <a:off x="6760754" y="5429334"/>
                <a:ext cx="952881" cy="714661"/>
              </a:xfrm>
              <a:prstGeom prst="rect">
                <a:avLst/>
              </a:prstGeom>
            </p:spPr>
          </p:pic>
          <p:pic>
            <p:nvPicPr>
              <p:cNvPr id="9" name="Picture 8"/>
              <p:cNvPicPr>
                <a:picLocks noChangeAspect="1"/>
              </p:cNvPicPr>
              <p:nvPr/>
            </p:nvPicPr>
            <p:blipFill>
              <a:blip r:embed="rId11"/>
              <a:stretch>
                <a:fillRect/>
              </a:stretch>
            </p:blipFill>
            <p:spPr>
              <a:xfrm>
                <a:off x="7822385" y="5429334"/>
                <a:ext cx="952882" cy="714661"/>
              </a:xfrm>
              <a:prstGeom prst="rect">
                <a:avLst/>
              </a:prstGeom>
            </p:spPr>
          </p:pic>
        </p:grpSp>
        <p:sp>
          <p:nvSpPr>
            <p:cNvPr id="21" name="TextBox 20"/>
            <p:cNvSpPr txBox="1"/>
            <p:nvPr/>
          </p:nvSpPr>
          <p:spPr>
            <a:xfrm>
              <a:off x="7024317" y="5980097"/>
              <a:ext cx="1808508" cy="276999"/>
            </a:xfrm>
            <a:prstGeom prst="rect">
              <a:avLst/>
            </a:prstGeom>
            <a:noFill/>
          </p:spPr>
          <p:txBody>
            <a:bodyPr wrap="none" rtlCol="0">
              <a:spAutoFit/>
            </a:bodyPr>
            <a:lstStyle/>
            <a:p>
              <a:r>
                <a:rPr lang="en-US" sz="1200" i="1" dirty="0" smtClean="0">
                  <a:latin typeface="Helvetica Light" charset="0"/>
                  <a:ea typeface="Helvetica Light" charset="0"/>
                  <a:cs typeface="Helvetica Light" charset="0"/>
                </a:rPr>
                <a:t>(</a:t>
              </a:r>
              <a:r>
                <a:rPr lang="en-US" sz="1200" i="1" dirty="0" err="1" smtClean="0">
                  <a:latin typeface="Helvetica Light" charset="0"/>
                  <a:ea typeface="Helvetica Light" charset="0"/>
                  <a:cs typeface="Helvetica Light" charset="0"/>
                </a:rPr>
                <a:t>COCOdataset</a:t>
              </a:r>
              <a:r>
                <a:rPr lang="en-US" sz="1200" i="1" dirty="0" smtClean="0">
                  <a:latin typeface="Helvetica Light" charset="0"/>
                  <a:ea typeface="Helvetica Light" charset="0"/>
                  <a:cs typeface="Helvetica Light" charset="0"/>
                </a:rPr>
                <a:t> images)</a:t>
              </a:r>
              <a:endParaRPr lang="en-US" sz="1200" i="1" dirty="0">
                <a:latin typeface="Helvetica Light" charset="0"/>
                <a:ea typeface="Helvetica Light" charset="0"/>
                <a:cs typeface="Helvetica Light" charset="0"/>
              </a:endParaRPr>
            </a:p>
          </p:txBody>
        </p:sp>
        <p:sp>
          <p:nvSpPr>
            <p:cNvPr id="22" name="Rectangle 21"/>
            <p:cNvSpPr/>
            <p:nvPr/>
          </p:nvSpPr>
          <p:spPr>
            <a:xfrm>
              <a:off x="1493084" y="4614957"/>
              <a:ext cx="2970632" cy="1338828"/>
            </a:xfrm>
            <a:prstGeom prst="rect">
              <a:avLst/>
            </a:prstGeom>
          </p:spPr>
          <p:txBody>
            <a:bodyPr wrap="square">
              <a:spAutoFit/>
            </a:bodyPr>
            <a:lstStyle/>
            <a:p>
              <a:pPr marL="285750" indent="-285750">
                <a:lnSpc>
                  <a:spcPct val="150000"/>
                </a:lnSpc>
                <a:buFont typeface="Arial" charset="0"/>
                <a:buChar char="•"/>
              </a:pPr>
              <a:r>
                <a:rPr lang="en-US" dirty="0">
                  <a:latin typeface="Helvetica" charset="0"/>
                  <a:ea typeface="Helvetica" charset="0"/>
                  <a:cs typeface="Helvetica" charset="0"/>
                </a:rPr>
                <a:t>Dataset for evaluation</a:t>
              </a:r>
            </a:p>
            <a:p>
              <a:pPr marL="285750" indent="-285750">
                <a:lnSpc>
                  <a:spcPct val="150000"/>
                </a:lnSpc>
                <a:buFont typeface="Arial" charset="0"/>
                <a:buChar char="•"/>
              </a:pPr>
              <a:endParaRPr lang="en-US" dirty="0">
                <a:latin typeface="Helvetica" charset="0"/>
                <a:ea typeface="Helvetica" charset="0"/>
                <a:cs typeface="Helvetica" charset="0"/>
              </a:endParaRPr>
            </a:p>
            <a:p>
              <a:pPr marL="1200150" lvl="2" indent="-285750">
                <a:lnSpc>
                  <a:spcPct val="150000"/>
                </a:lnSpc>
                <a:buFont typeface="Arial" charset="0"/>
                <a:buChar char="•"/>
              </a:pPr>
              <a:r>
                <a:rPr lang="en-US" dirty="0">
                  <a:latin typeface="Helvetica" charset="0"/>
                  <a:ea typeface="Helvetica" charset="0"/>
                  <a:cs typeface="Helvetica" charset="0"/>
                </a:rPr>
                <a:t>COCO</a:t>
              </a:r>
            </a:p>
          </p:txBody>
        </p:sp>
      </p:grpSp>
    </p:spTree>
    <p:extLst>
      <p:ext uri="{BB962C8B-B14F-4D97-AF65-F5344CB8AC3E}">
        <p14:creationId xmlns:p14="http://schemas.microsoft.com/office/powerpoint/2010/main" val="196241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6</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24015" y="569105"/>
            <a:ext cx="5823920" cy="461665"/>
          </a:xfrm>
          <a:prstGeom prst="rect">
            <a:avLst/>
          </a:prstGeom>
          <a:noFill/>
        </p:spPr>
        <p:txBody>
          <a:bodyPr wrap="square" rtlCol="0">
            <a:spAutoFit/>
          </a:bodyPr>
          <a:lstStyle/>
          <a:p>
            <a:r>
              <a:rPr lang="en-US" sz="2400" dirty="0" smtClean="0">
                <a:latin typeface="Helvetica" charset="0"/>
                <a:ea typeface="Helvetica" charset="0"/>
                <a:cs typeface="Helvetica" charset="0"/>
              </a:rPr>
              <a:t>Experimental Setup </a:t>
            </a:r>
            <a:r>
              <a:rPr lang="mr-IN" sz="2400" dirty="0" smtClean="0">
                <a:latin typeface="Helvetica" charset="0"/>
                <a:ea typeface="Helvetica" charset="0"/>
                <a:cs typeface="Helvetica" charset="0"/>
              </a:rPr>
              <a:t>–</a:t>
            </a:r>
            <a:r>
              <a:rPr lang="en-US" sz="2400" dirty="0" smtClean="0">
                <a:latin typeface="Helvetica" charset="0"/>
                <a:ea typeface="Helvetica" charset="0"/>
                <a:cs typeface="Helvetica" charset="0"/>
              </a:rPr>
              <a:t> Evaluation Metrics</a:t>
            </a:r>
            <a:endParaRPr lang="en-US" sz="2400" dirty="0">
              <a:latin typeface="Helvetica" charset="0"/>
              <a:ea typeface="Helvetica" charset="0"/>
              <a:cs typeface="Helvetica" charset="0"/>
            </a:endParaRPr>
          </a:p>
        </p:txBody>
      </p:sp>
      <p:grpSp>
        <p:nvGrpSpPr>
          <p:cNvPr id="12" name="Group 11"/>
          <p:cNvGrpSpPr/>
          <p:nvPr/>
        </p:nvGrpSpPr>
        <p:grpSpPr>
          <a:xfrm>
            <a:off x="1493084" y="4008538"/>
            <a:ext cx="7464882" cy="2025569"/>
            <a:chOff x="1493084" y="4008538"/>
            <a:chExt cx="7464882" cy="2025569"/>
          </a:xfrm>
        </p:grpSpPr>
        <p:grpSp>
          <p:nvGrpSpPr>
            <p:cNvPr id="8" name="Group 7"/>
            <p:cNvGrpSpPr/>
            <p:nvPr/>
          </p:nvGrpSpPr>
          <p:grpSpPr>
            <a:xfrm>
              <a:off x="3234035" y="4702192"/>
              <a:ext cx="5723931" cy="1015663"/>
              <a:chOff x="3893766" y="5087212"/>
              <a:chExt cx="5723931" cy="1015663"/>
            </a:xfrm>
          </p:grpSpPr>
          <p:pic>
            <p:nvPicPr>
              <p:cNvPr id="3" name="Picture 2"/>
              <p:cNvPicPr>
                <a:picLocks noChangeAspect="1"/>
              </p:cNvPicPr>
              <p:nvPr/>
            </p:nvPicPr>
            <p:blipFill>
              <a:blip r:embed="rId3"/>
              <a:stretch>
                <a:fillRect/>
              </a:stretch>
            </p:blipFill>
            <p:spPr>
              <a:xfrm>
                <a:off x="3893766" y="5095398"/>
                <a:ext cx="1372516" cy="935027"/>
              </a:xfrm>
              <a:prstGeom prst="rect">
                <a:avLst/>
              </a:prstGeom>
            </p:spPr>
          </p:pic>
          <p:sp>
            <p:nvSpPr>
              <p:cNvPr id="7" name="TextBox 6"/>
              <p:cNvSpPr txBox="1"/>
              <p:nvPr/>
            </p:nvSpPr>
            <p:spPr>
              <a:xfrm>
                <a:off x="5420714" y="5087212"/>
                <a:ext cx="4196983" cy="1015663"/>
              </a:xfrm>
              <a:prstGeom prst="rect">
                <a:avLst/>
              </a:prstGeom>
              <a:noFill/>
            </p:spPr>
            <p:txBody>
              <a:bodyPr wrap="none" rtlCol="0">
                <a:spAutoFit/>
              </a:bodyPr>
              <a:lstStyle/>
              <a:p>
                <a:r>
                  <a:rPr lang="en-US" sz="1200" dirty="0">
                    <a:latin typeface="Helvetica Light" charset="0"/>
                    <a:ea typeface="Helvetica Light" charset="0"/>
                    <a:cs typeface="Helvetica Light" charset="0"/>
                  </a:rPr>
                  <a:t>['A bowl full of broccoli with spoons on a table</a:t>
                </a:r>
                <a:r>
                  <a:rPr lang="en-US" sz="1200" dirty="0" smtClean="0">
                    <a:latin typeface="Helvetica Light" charset="0"/>
                    <a:ea typeface="Helvetica Light" charset="0"/>
                    <a:cs typeface="Helvetica Light" charset="0"/>
                  </a:rPr>
                  <a:t>.',</a:t>
                </a:r>
              </a:p>
              <a:p>
                <a:r>
                  <a:rPr lang="en-US" sz="1200" dirty="0" smtClean="0">
                    <a:latin typeface="Helvetica Light" charset="0"/>
                    <a:ea typeface="Helvetica Light" charset="0"/>
                    <a:cs typeface="Helvetica Light" charset="0"/>
                  </a:rPr>
                  <a:t> </a:t>
                </a:r>
                <a:r>
                  <a:rPr lang="en-US" sz="1200" dirty="0">
                    <a:latin typeface="Helvetica Light" charset="0"/>
                    <a:ea typeface="Helvetica Light" charset="0"/>
                    <a:cs typeface="Helvetica Light" charset="0"/>
                  </a:rPr>
                  <a:t>'A bowl that has broccoli and spoons in it</a:t>
                </a:r>
                <a:r>
                  <a:rPr lang="en-US" sz="1200" dirty="0" smtClean="0">
                    <a:latin typeface="Helvetica Light" charset="0"/>
                    <a:ea typeface="Helvetica Light" charset="0"/>
                    <a:cs typeface="Helvetica Light" charset="0"/>
                  </a:rPr>
                  <a:t>.',</a:t>
                </a:r>
              </a:p>
              <a:p>
                <a:r>
                  <a:rPr lang="en-US" sz="1200" dirty="0" smtClean="0">
                    <a:latin typeface="Helvetica Light" charset="0"/>
                    <a:ea typeface="Helvetica Light" charset="0"/>
                    <a:cs typeface="Helvetica Light" charset="0"/>
                  </a:rPr>
                  <a:t> </a:t>
                </a:r>
                <a:r>
                  <a:rPr lang="en-US" sz="1200" dirty="0">
                    <a:latin typeface="Helvetica Light" charset="0"/>
                    <a:ea typeface="Helvetica Light" charset="0"/>
                    <a:cs typeface="Helvetica Light" charset="0"/>
                  </a:rPr>
                  <a:t>'A white bowl filled with broccoli and a couple of spoons</a:t>
                </a:r>
                <a:r>
                  <a:rPr lang="en-US" sz="1200" dirty="0" smtClean="0">
                    <a:latin typeface="Helvetica Light" charset="0"/>
                    <a:ea typeface="Helvetica Light" charset="0"/>
                    <a:cs typeface="Helvetica Light" charset="0"/>
                  </a:rPr>
                  <a:t>.',</a:t>
                </a:r>
              </a:p>
              <a:p>
                <a:r>
                  <a:rPr lang="en-US" sz="1200" dirty="0" smtClean="0">
                    <a:latin typeface="Helvetica Light" charset="0"/>
                    <a:ea typeface="Helvetica Light" charset="0"/>
                    <a:cs typeface="Helvetica Light" charset="0"/>
                  </a:rPr>
                  <a:t> </a:t>
                </a:r>
                <a:r>
                  <a:rPr lang="en-US" sz="1200" dirty="0">
                    <a:latin typeface="Helvetica Light" charset="0"/>
                    <a:ea typeface="Helvetica Light" charset="0"/>
                    <a:cs typeface="Helvetica Light" charset="0"/>
                  </a:rPr>
                  <a:t>'A spotted glass bowl contains spoons and broccoli.', </a:t>
                </a:r>
                <a:endParaRPr lang="en-US" sz="1200" dirty="0" smtClean="0">
                  <a:latin typeface="Helvetica Light" charset="0"/>
                  <a:ea typeface="Helvetica Light" charset="0"/>
                  <a:cs typeface="Helvetica Light" charset="0"/>
                </a:endParaRPr>
              </a:p>
              <a:p>
                <a:r>
                  <a:rPr lang="en-US" sz="1200" dirty="0" smtClean="0">
                    <a:latin typeface="Helvetica Light" charset="0"/>
                    <a:ea typeface="Helvetica Light" charset="0"/>
                    <a:cs typeface="Helvetica Light" charset="0"/>
                  </a:rPr>
                  <a:t>'A </a:t>
                </a:r>
                <a:r>
                  <a:rPr lang="en-US" sz="1200" dirty="0">
                    <a:latin typeface="Helvetica Light" charset="0"/>
                    <a:ea typeface="Helvetica Light" charset="0"/>
                    <a:cs typeface="Helvetica Light" charset="0"/>
                  </a:rPr>
                  <a:t>bowl is filled with fresh chopped broccoli. ']</a:t>
                </a:r>
              </a:p>
            </p:txBody>
          </p:sp>
        </p:grpSp>
        <p:sp>
          <p:nvSpPr>
            <p:cNvPr id="10" name="Rectangle 9"/>
            <p:cNvSpPr/>
            <p:nvPr/>
          </p:nvSpPr>
          <p:spPr>
            <a:xfrm>
              <a:off x="4222373" y="5757108"/>
              <a:ext cx="2808782" cy="276999"/>
            </a:xfrm>
            <a:prstGeom prst="rect">
              <a:avLst/>
            </a:prstGeom>
          </p:spPr>
          <p:txBody>
            <a:bodyPr wrap="none">
              <a:spAutoFit/>
            </a:bodyPr>
            <a:lstStyle/>
            <a:p>
              <a:r>
                <a:rPr lang="en-US" sz="1200" i="1" dirty="0" err="1">
                  <a:latin typeface="Helvetica Light" charset="0"/>
                  <a:ea typeface="Helvetica Light" charset="0"/>
                  <a:cs typeface="Helvetica Light" charset="0"/>
                </a:rPr>
                <a:t>COCOdataset</a:t>
              </a:r>
              <a:r>
                <a:rPr lang="en-US" sz="1200" i="1" dirty="0">
                  <a:latin typeface="Helvetica Light" charset="0"/>
                  <a:ea typeface="Helvetica Light" charset="0"/>
                  <a:cs typeface="Helvetica Light" charset="0"/>
                </a:rPr>
                <a:t> </a:t>
              </a:r>
              <a:r>
                <a:rPr lang="en-US" sz="1200" i="1" dirty="0" smtClean="0">
                  <a:latin typeface="Helvetica Light" charset="0"/>
                  <a:ea typeface="Helvetica Light" charset="0"/>
                  <a:cs typeface="Helvetica Light" charset="0"/>
                </a:rPr>
                <a:t>image and its captions.</a:t>
              </a:r>
              <a:endParaRPr lang="en-US" sz="1200" i="1" u="sng" dirty="0">
                <a:latin typeface="Helvetica Light" charset="0"/>
                <a:ea typeface="Helvetica Light" charset="0"/>
                <a:cs typeface="Helvetica Light" charset="0"/>
              </a:endParaRPr>
            </a:p>
          </p:txBody>
        </p:sp>
        <p:sp>
          <p:nvSpPr>
            <p:cNvPr id="11" name="Rectangle 10"/>
            <p:cNvSpPr/>
            <p:nvPr/>
          </p:nvSpPr>
          <p:spPr>
            <a:xfrm>
              <a:off x="1493084" y="4008538"/>
              <a:ext cx="1704313" cy="507831"/>
            </a:xfrm>
            <a:prstGeom prst="rect">
              <a:avLst/>
            </a:prstGeom>
          </p:spPr>
          <p:txBody>
            <a:bodyPr wrap="none">
              <a:spAutoFit/>
            </a:bodyPr>
            <a:lstStyle/>
            <a:p>
              <a:pPr marL="285750" indent="-285750">
                <a:lnSpc>
                  <a:spcPct val="150000"/>
                </a:lnSpc>
                <a:buFont typeface="Arial" charset="0"/>
                <a:buChar char="•"/>
              </a:pPr>
              <a:r>
                <a:rPr lang="en-US" dirty="0">
                  <a:latin typeface="Helvetica" charset="0"/>
                  <a:ea typeface="Helvetica" charset="0"/>
                  <a:cs typeface="Helvetica" charset="0"/>
                </a:rPr>
                <a:t>BLEU score</a:t>
              </a:r>
            </a:p>
          </p:txBody>
        </p:sp>
      </p:grpSp>
      <p:grpSp>
        <p:nvGrpSpPr>
          <p:cNvPr id="14" name="Group 13"/>
          <p:cNvGrpSpPr/>
          <p:nvPr/>
        </p:nvGrpSpPr>
        <p:grpSpPr>
          <a:xfrm>
            <a:off x="1493083" y="1515548"/>
            <a:ext cx="9433692" cy="2278458"/>
            <a:chOff x="1493083" y="1515548"/>
            <a:chExt cx="9433692" cy="2278458"/>
          </a:xfrm>
        </p:grpSpPr>
        <p:sp>
          <p:nvSpPr>
            <p:cNvPr id="6" name="TextBox 5"/>
            <p:cNvSpPr txBox="1"/>
            <p:nvPr/>
          </p:nvSpPr>
          <p:spPr>
            <a:xfrm>
              <a:off x="1493083" y="1515548"/>
              <a:ext cx="4071137" cy="2169825"/>
            </a:xfrm>
            <a:prstGeom prst="rect">
              <a:avLst/>
            </a:prstGeom>
            <a:noFill/>
          </p:spPr>
          <p:txBody>
            <a:bodyPr wrap="square" rtlCol="0">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Similarity with brute-force</a:t>
              </a:r>
            </a:p>
            <a:p>
              <a:pPr marL="285750" indent="-285750">
                <a:lnSpc>
                  <a:spcPct val="150000"/>
                </a:lnSpc>
                <a:buFont typeface="Arial" charset="0"/>
                <a:buChar char="•"/>
              </a:pPr>
              <a:endParaRPr lang="en-US" dirty="0" smtClean="0">
                <a:latin typeface="Helvetica" charset="0"/>
                <a:ea typeface="Helvetica" charset="0"/>
                <a:cs typeface="Helvetica" charset="0"/>
              </a:endParaRPr>
            </a:p>
            <a:p>
              <a:pPr marL="1200150" lvl="2" indent="-285750">
                <a:lnSpc>
                  <a:spcPct val="150000"/>
                </a:lnSpc>
                <a:buFont typeface="Arial" charset="0"/>
                <a:buChar char="•"/>
              </a:pPr>
              <a:r>
                <a:rPr lang="en-US" dirty="0" smtClean="0">
                  <a:latin typeface="Helvetica" charset="0"/>
                  <a:ea typeface="Helvetica" charset="0"/>
                  <a:cs typeface="Helvetica" charset="0"/>
                </a:rPr>
                <a:t>Strict Similarity (3/5)</a:t>
              </a:r>
            </a:p>
            <a:p>
              <a:pPr marL="742950" lvl="1" indent="-285750">
                <a:lnSpc>
                  <a:spcPct val="150000"/>
                </a:lnSpc>
                <a:buFont typeface="Arial" charset="0"/>
                <a:buChar char="•"/>
              </a:pPr>
              <a:endParaRPr lang="en-US" dirty="0" smtClean="0">
                <a:latin typeface="Helvetica" charset="0"/>
                <a:ea typeface="Helvetica" charset="0"/>
                <a:cs typeface="Helvetica" charset="0"/>
              </a:endParaRPr>
            </a:p>
            <a:p>
              <a:pPr marL="1200150" lvl="2" indent="-285750">
                <a:lnSpc>
                  <a:spcPct val="150000"/>
                </a:lnSpc>
                <a:buFont typeface="Arial" charset="0"/>
                <a:buChar char="•"/>
              </a:pPr>
              <a:r>
                <a:rPr lang="en-US" dirty="0" smtClean="0">
                  <a:latin typeface="Helvetica" charset="0"/>
                  <a:ea typeface="Helvetica" charset="0"/>
                  <a:cs typeface="Helvetica" charset="0"/>
                </a:rPr>
                <a:t>Permissive Similarity (5/5)</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425" y="2299876"/>
              <a:ext cx="4632350" cy="1494130"/>
            </a:xfrm>
            <a:prstGeom prst="rect">
              <a:avLst/>
            </a:prstGeom>
          </p:spPr>
        </p:pic>
      </p:grpSp>
    </p:spTree>
    <p:extLst>
      <p:ext uri="{BB962C8B-B14F-4D97-AF65-F5344CB8AC3E}">
        <p14:creationId xmlns:p14="http://schemas.microsoft.com/office/powerpoint/2010/main" val="169432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7</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06175"/>
            <a:ext cx="3883631" cy="461665"/>
          </a:xfrm>
          <a:prstGeom prst="rect">
            <a:avLst/>
          </a:prstGeom>
          <a:noFill/>
        </p:spPr>
        <p:txBody>
          <a:bodyPr wrap="square" rtlCol="0">
            <a:spAutoFit/>
          </a:bodyPr>
          <a:lstStyle/>
          <a:p>
            <a:r>
              <a:rPr lang="en-US" sz="2400" dirty="0" smtClean="0">
                <a:latin typeface="Helvetica" charset="0"/>
                <a:ea typeface="Helvetica" charset="0"/>
                <a:cs typeface="Helvetica" charset="0"/>
              </a:rPr>
              <a:t>Results</a:t>
            </a:r>
            <a:endParaRPr lang="en-US" sz="2400" dirty="0">
              <a:latin typeface="Helvetica" charset="0"/>
              <a:ea typeface="Helvetica" charset="0"/>
              <a:cs typeface="Helvetica" charset="0"/>
            </a:endParaRPr>
          </a:p>
        </p:txBody>
      </p:sp>
      <p:sp>
        <p:nvSpPr>
          <p:cNvPr id="6" name="Rectangle 5"/>
          <p:cNvSpPr/>
          <p:nvPr/>
        </p:nvSpPr>
        <p:spPr>
          <a:xfrm>
            <a:off x="1231232" y="1337725"/>
            <a:ext cx="6372726" cy="2169825"/>
          </a:xfrm>
          <a:prstGeom prst="rect">
            <a:avLst/>
          </a:prstGeom>
        </p:spPr>
        <p:txBody>
          <a:bodyPr wrap="square">
            <a:spAutoFit/>
          </a:bodyPr>
          <a:lstStyle/>
          <a:p>
            <a:pPr marL="285750" indent="-285750">
              <a:lnSpc>
                <a:spcPct val="150000"/>
              </a:lnSpc>
              <a:buFont typeface="Arial" charset="0"/>
              <a:buChar char="•"/>
            </a:pPr>
            <a:r>
              <a:rPr lang="en-US" dirty="0">
                <a:latin typeface="Helvetica" charset="0"/>
                <a:ea typeface="Helvetica" charset="0"/>
                <a:cs typeface="Helvetica" charset="0"/>
              </a:rPr>
              <a:t>CPU methods</a:t>
            </a:r>
          </a:p>
          <a:p>
            <a:pPr marL="1200150" lvl="2" indent="-285750">
              <a:lnSpc>
                <a:spcPct val="150000"/>
              </a:lnSpc>
              <a:buFont typeface="Arial" charset="0"/>
              <a:buChar char="•"/>
            </a:pPr>
            <a:r>
              <a:rPr lang="en-US" dirty="0">
                <a:latin typeface="Helvetica" charset="0"/>
                <a:ea typeface="Helvetica" charset="0"/>
                <a:cs typeface="Helvetica" charset="0"/>
              </a:rPr>
              <a:t>Annoy</a:t>
            </a:r>
          </a:p>
          <a:p>
            <a:pPr marL="2114550" lvl="4" indent="-285750">
              <a:lnSpc>
                <a:spcPct val="150000"/>
              </a:lnSpc>
              <a:buFont typeface="Arial" charset="0"/>
              <a:buChar char="•"/>
            </a:pPr>
            <a:r>
              <a:rPr lang="en-US" dirty="0" smtClean="0">
                <a:latin typeface="Helvetica" charset="0"/>
                <a:ea typeface="Helvetica" charset="0"/>
                <a:cs typeface="Helvetica" charset="0"/>
              </a:rPr>
              <a:t>~ 37 seconds (</a:t>
            </a:r>
            <a:r>
              <a:rPr lang="en-US" dirty="0">
                <a:latin typeface="Helvetica" charset="0"/>
                <a:ea typeface="Helvetica" charset="0"/>
                <a:cs typeface="Helvetica" charset="0"/>
              </a:rPr>
              <a:t>Strict Similarity &gt; 80</a:t>
            </a:r>
            <a:r>
              <a:rPr lang="en-US" dirty="0" smtClean="0">
                <a:latin typeface="Helvetica" charset="0"/>
                <a:ea typeface="Helvetica" charset="0"/>
                <a:cs typeface="Helvetica" charset="0"/>
              </a:rPr>
              <a:t>%) </a:t>
            </a:r>
            <a:endParaRPr lang="en-US" dirty="0">
              <a:latin typeface="Helvetica" charset="0"/>
              <a:ea typeface="Helvetica" charset="0"/>
              <a:cs typeface="Helvetica" charset="0"/>
            </a:endParaRPr>
          </a:p>
          <a:p>
            <a:pPr marL="1200150" lvl="2" indent="-285750">
              <a:lnSpc>
                <a:spcPct val="150000"/>
              </a:lnSpc>
              <a:buFont typeface="Arial" charset="0"/>
              <a:buChar char="•"/>
            </a:pPr>
            <a:r>
              <a:rPr lang="en-US" dirty="0">
                <a:latin typeface="Helvetica" charset="0"/>
                <a:ea typeface="Helvetica" charset="0"/>
                <a:cs typeface="Helvetica" charset="0"/>
              </a:rPr>
              <a:t>NMSLIB / </a:t>
            </a:r>
            <a:r>
              <a:rPr lang="en-US" dirty="0" smtClean="0">
                <a:latin typeface="Helvetica" charset="0"/>
                <a:ea typeface="Helvetica" charset="0"/>
                <a:cs typeface="Helvetica" charset="0"/>
              </a:rPr>
              <a:t>HSNW</a:t>
            </a:r>
          </a:p>
          <a:p>
            <a:pPr marL="2114550" lvl="4" indent="-285750">
              <a:lnSpc>
                <a:spcPct val="150000"/>
              </a:lnSpc>
              <a:buFont typeface="Arial" charset="0"/>
              <a:buChar char="•"/>
            </a:pPr>
            <a:r>
              <a:rPr lang="en-US" dirty="0" smtClean="0">
                <a:latin typeface="Helvetica" charset="0"/>
                <a:ea typeface="Helvetica" charset="0"/>
                <a:cs typeface="Helvetica" charset="0"/>
              </a:rPr>
              <a:t>~ 6 seconds (</a:t>
            </a:r>
            <a:r>
              <a:rPr lang="en-US" dirty="0">
                <a:latin typeface="Helvetica" charset="0"/>
                <a:ea typeface="Helvetica" charset="0"/>
                <a:cs typeface="Helvetica" charset="0"/>
              </a:rPr>
              <a:t>Strict Similarity &gt; 80% </a:t>
            </a:r>
            <a:r>
              <a:rPr lang="en-US" dirty="0" smtClean="0">
                <a:latin typeface="Helvetica" charset="0"/>
                <a:ea typeface="Helvetica" charset="0"/>
                <a:cs typeface="Helvetica" charset="0"/>
              </a:rPr>
              <a:t>)</a:t>
            </a:r>
          </a:p>
        </p:txBody>
      </p:sp>
      <p:sp>
        <p:nvSpPr>
          <p:cNvPr id="7" name="Rectangle 6"/>
          <p:cNvSpPr/>
          <p:nvPr/>
        </p:nvSpPr>
        <p:spPr>
          <a:xfrm>
            <a:off x="1231231" y="3598585"/>
            <a:ext cx="7840579" cy="3000821"/>
          </a:xfrm>
          <a:prstGeom prst="rect">
            <a:avLst/>
          </a:prstGeom>
        </p:spPr>
        <p:txBody>
          <a:bodyPr wrap="square">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GPU </a:t>
            </a:r>
            <a:r>
              <a:rPr lang="en-US" dirty="0">
                <a:latin typeface="Helvetica" charset="0"/>
                <a:ea typeface="Helvetica" charset="0"/>
                <a:cs typeface="Helvetica" charset="0"/>
              </a:rPr>
              <a:t>methods</a:t>
            </a:r>
          </a:p>
          <a:p>
            <a:pPr marL="1200150" lvl="2" indent="-285750">
              <a:lnSpc>
                <a:spcPct val="150000"/>
              </a:lnSpc>
              <a:buFont typeface="Arial" charset="0"/>
              <a:buChar char="•"/>
            </a:pPr>
            <a:r>
              <a:rPr lang="en-US" dirty="0" smtClean="0">
                <a:latin typeface="Helvetica" charset="0"/>
                <a:ea typeface="Helvetica" charset="0"/>
                <a:cs typeface="Helvetica" charset="0"/>
              </a:rPr>
              <a:t>Our own brute-force</a:t>
            </a:r>
          </a:p>
          <a:p>
            <a:pPr marL="2114550" lvl="4" indent="-285750">
              <a:lnSpc>
                <a:spcPct val="150000"/>
              </a:lnSpc>
              <a:buFont typeface="Arial" charset="0"/>
              <a:buChar char="•"/>
            </a:pPr>
            <a:r>
              <a:rPr lang="en-US" dirty="0" smtClean="0">
                <a:latin typeface="Helvetica" charset="0"/>
                <a:ea typeface="Helvetica" charset="0"/>
                <a:cs typeface="Helvetica" charset="0"/>
              </a:rPr>
              <a:t>~ 3 minutes 38 seconds </a:t>
            </a:r>
            <a:endParaRPr lang="en-US" dirty="0">
              <a:latin typeface="Helvetica" charset="0"/>
              <a:ea typeface="Helvetica" charset="0"/>
              <a:cs typeface="Helvetica" charset="0"/>
            </a:endParaRPr>
          </a:p>
          <a:p>
            <a:pPr marL="1200150" lvl="2" indent="-285750">
              <a:lnSpc>
                <a:spcPct val="150000"/>
              </a:lnSpc>
              <a:buFont typeface="Arial" charset="0"/>
              <a:buChar char="•"/>
            </a:pPr>
            <a:r>
              <a:rPr lang="en-US" dirty="0" err="1" smtClean="0">
                <a:latin typeface="Helvetica" charset="0"/>
                <a:ea typeface="Helvetica" charset="0"/>
                <a:cs typeface="Helvetica" charset="0"/>
              </a:rPr>
              <a:t>Faiss</a:t>
            </a:r>
            <a:endParaRPr lang="en-US" dirty="0" smtClean="0">
              <a:latin typeface="Helvetica" charset="0"/>
              <a:ea typeface="Helvetica" charset="0"/>
              <a:cs typeface="Helvetica" charset="0"/>
            </a:endParaRPr>
          </a:p>
          <a:p>
            <a:pPr marL="2114550" lvl="4" indent="-285750">
              <a:lnSpc>
                <a:spcPct val="150000"/>
              </a:lnSpc>
              <a:buFont typeface="Arial" charset="0"/>
              <a:buChar char="•"/>
            </a:pPr>
            <a:r>
              <a:rPr lang="en-US" dirty="0" smtClean="0">
                <a:latin typeface="Helvetica" charset="0"/>
                <a:ea typeface="Helvetica" charset="0"/>
                <a:cs typeface="Helvetica" charset="0"/>
              </a:rPr>
              <a:t>Brute-force: ~ 0.63 seconds</a:t>
            </a:r>
          </a:p>
          <a:p>
            <a:pPr marL="2114550" lvl="4" indent="-285750">
              <a:lnSpc>
                <a:spcPct val="150000"/>
              </a:lnSpc>
              <a:buFont typeface="Arial" charset="0"/>
              <a:buChar char="•"/>
            </a:pPr>
            <a:r>
              <a:rPr lang="en-US" dirty="0" smtClean="0">
                <a:latin typeface="Helvetica" charset="0"/>
                <a:ea typeface="Helvetica" charset="0"/>
                <a:cs typeface="Helvetica" charset="0"/>
              </a:rPr>
              <a:t>Approximate: ~ 0.81 seconds </a:t>
            </a:r>
            <a:r>
              <a:rPr lang="en-US" dirty="0">
                <a:latin typeface="Helvetica" charset="0"/>
                <a:ea typeface="Helvetica" charset="0"/>
                <a:cs typeface="Helvetica" charset="0"/>
              </a:rPr>
              <a:t>(Strict Similarity &gt; 80% )</a:t>
            </a:r>
          </a:p>
          <a:p>
            <a:pPr marL="2114550" lvl="4" indent="-285750">
              <a:lnSpc>
                <a:spcPct val="150000"/>
              </a:lnSpc>
              <a:buFont typeface="Arial" charset="0"/>
              <a:buChar char="•"/>
            </a:pP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53090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8</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06175"/>
            <a:ext cx="3883631" cy="461665"/>
          </a:xfrm>
          <a:prstGeom prst="rect">
            <a:avLst/>
          </a:prstGeom>
          <a:noFill/>
        </p:spPr>
        <p:txBody>
          <a:bodyPr wrap="square" rtlCol="0">
            <a:spAutoFit/>
          </a:bodyPr>
          <a:lstStyle/>
          <a:p>
            <a:r>
              <a:rPr lang="en-US" sz="2400" dirty="0" smtClean="0">
                <a:latin typeface="Helvetica" charset="0"/>
                <a:ea typeface="Helvetica" charset="0"/>
                <a:cs typeface="Helvetica" charset="0"/>
              </a:rPr>
              <a:t>Training Set Analysis</a:t>
            </a:r>
            <a:endParaRPr lang="en-US" sz="2400" dirty="0">
              <a:latin typeface="Helvetica" charset="0"/>
              <a:ea typeface="Helvetica" charset="0"/>
              <a:cs typeface="Helvetica" charset="0"/>
            </a:endParaRPr>
          </a:p>
        </p:txBody>
      </p:sp>
      <p:sp>
        <p:nvSpPr>
          <p:cNvPr id="3" name="Rectangle 2"/>
          <p:cNvSpPr/>
          <p:nvPr/>
        </p:nvSpPr>
        <p:spPr>
          <a:xfrm>
            <a:off x="1327484" y="1450539"/>
            <a:ext cx="6096000" cy="1338828"/>
          </a:xfrm>
          <a:prstGeom prst="rect">
            <a:avLst/>
          </a:prstGeom>
        </p:spPr>
        <p:txBody>
          <a:bodyPr>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Influence of pre-training</a:t>
            </a:r>
            <a:endParaRPr lang="en-US" dirty="0">
              <a:latin typeface="Helvetica" charset="0"/>
              <a:ea typeface="Helvetica" charset="0"/>
              <a:cs typeface="Helvetica" charset="0"/>
            </a:endParaRPr>
          </a:p>
          <a:p>
            <a:pPr marL="1200150" lvl="2" indent="-285750">
              <a:lnSpc>
                <a:spcPct val="150000"/>
              </a:lnSpc>
              <a:buFont typeface="Arial" charset="0"/>
              <a:buChar char="•"/>
            </a:pPr>
            <a:r>
              <a:rPr lang="en-US" dirty="0" smtClean="0">
                <a:latin typeface="Helvetica" charset="0"/>
                <a:ea typeface="Helvetica" charset="0"/>
                <a:cs typeface="Helvetica" charset="0"/>
              </a:rPr>
              <a:t>Similarity  ~ 1%</a:t>
            </a:r>
          </a:p>
          <a:p>
            <a:pPr marL="1200150" lvl="2" indent="-285750">
              <a:lnSpc>
                <a:spcPct val="150000"/>
              </a:lnSpc>
              <a:buFont typeface="Arial" charset="0"/>
              <a:buChar char="•"/>
            </a:pPr>
            <a:r>
              <a:rPr lang="en-US" dirty="0" smtClean="0">
                <a:latin typeface="Helvetica" charset="0"/>
                <a:ea typeface="Helvetica" charset="0"/>
                <a:cs typeface="Helvetica" charset="0"/>
              </a:rPr>
              <a:t>BLEU score higher with ImageNet</a:t>
            </a:r>
            <a:endParaRPr lang="en-US" dirty="0">
              <a:latin typeface="Helvetica" charset="0"/>
              <a:ea typeface="Helvetica" charset="0"/>
              <a:cs typeface="Helvetica" charset="0"/>
            </a:endParaRPr>
          </a:p>
        </p:txBody>
      </p:sp>
      <p:grpSp>
        <p:nvGrpSpPr>
          <p:cNvPr id="8" name="Group 7"/>
          <p:cNvGrpSpPr/>
          <p:nvPr/>
        </p:nvGrpSpPr>
        <p:grpSpPr>
          <a:xfrm>
            <a:off x="1327484" y="3206201"/>
            <a:ext cx="8365958" cy="2791487"/>
            <a:chOff x="1327484" y="3206201"/>
            <a:chExt cx="8365958" cy="2791487"/>
          </a:xfrm>
        </p:grpSpPr>
        <p:sp>
          <p:nvSpPr>
            <p:cNvPr id="6" name="Rectangle 5"/>
            <p:cNvSpPr/>
            <p:nvPr/>
          </p:nvSpPr>
          <p:spPr>
            <a:xfrm>
              <a:off x="1327484" y="3206201"/>
              <a:ext cx="6096000" cy="456985"/>
            </a:xfrm>
            <a:prstGeom prst="rect">
              <a:avLst/>
            </a:prstGeom>
          </p:spPr>
          <p:txBody>
            <a:bodyPr>
              <a:spAutoFit/>
            </a:bodyPr>
            <a:lstStyle/>
            <a:p>
              <a:pPr marL="285750" indent="-285750">
                <a:lnSpc>
                  <a:spcPct val="150000"/>
                </a:lnSpc>
                <a:buFont typeface="Arial" charset="0"/>
                <a:buChar char="•"/>
              </a:pPr>
              <a:r>
                <a:rPr lang="en-US" dirty="0" smtClean="0">
                  <a:latin typeface="Helvetica" charset="0"/>
                  <a:ea typeface="Helvetica" charset="0"/>
                  <a:cs typeface="Helvetica" charset="0"/>
                </a:rPr>
                <a:t>Visualization on a subset</a:t>
              </a:r>
              <a:endParaRPr lang="en-US" dirty="0">
                <a:latin typeface="Helvetica" charset="0"/>
                <a:ea typeface="Helvetica" charset="0"/>
                <a:cs typeface="Helvetica" charset="0"/>
              </a:endParaRPr>
            </a:p>
          </p:txBody>
        </p:sp>
        <p:pic>
          <p:nvPicPr>
            <p:cNvPr id="7" name="Picture 6"/>
            <p:cNvPicPr>
              <a:picLocks noChangeAspect="1"/>
            </p:cNvPicPr>
            <p:nvPr/>
          </p:nvPicPr>
          <p:blipFill>
            <a:blip r:embed="rId2"/>
            <a:stretch>
              <a:fillRect/>
            </a:stretch>
          </p:blipFill>
          <p:spPr>
            <a:xfrm>
              <a:off x="2670342" y="3660888"/>
              <a:ext cx="7023100" cy="2336800"/>
            </a:xfrm>
            <a:prstGeom prst="rect">
              <a:avLst/>
            </a:prstGeom>
          </p:spPr>
        </p:pic>
      </p:grpSp>
    </p:spTree>
    <p:extLst>
      <p:ext uri="{BB962C8B-B14F-4D97-AF65-F5344CB8AC3E}">
        <p14:creationId xmlns:p14="http://schemas.microsoft.com/office/powerpoint/2010/main" val="13545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6F23C-E33D-7B4E-9072-13944B383B57}" type="slidenum">
              <a:rPr lang="en-US" smtClean="0">
                <a:latin typeface="Helvetica" charset="0"/>
                <a:ea typeface="Helvetica" charset="0"/>
                <a:cs typeface="Helvetica" charset="0"/>
              </a:rPr>
              <a:t>9</a:t>
            </a:fld>
            <a:endParaRPr lang="en-US">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r>
              <a:rPr lang="en-US" smtClean="0">
                <a:latin typeface="Helvetica" charset="0"/>
                <a:ea typeface="Helvetica" charset="0"/>
                <a:cs typeface="Helvetica" charset="0"/>
              </a:rPr>
              <a:t>Guillaume Raille</a:t>
            </a:r>
            <a:endParaRPr lang="en-US">
              <a:latin typeface="Helvetica" charset="0"/>
              <a:ea typeface="Helvetica" charset="0"/>
              <a:cs typeface="Helvetica" charset="0"/>
            </a:endParaRPr>
          </a:p>
        </p:txBody>
      </p:sp>
      <p:sp>
        <p:nvSpPr>
          <p:cNvPr id="2" name="TextBox 1"/>
          <p:cNvSpPr txBox="1"/>
          <p:nvPr/>
        </p:nvSpPr>
        <p:spPr>
          <a:xfrm>
            <a:off x="836372" y="606175"/>
            <a:ext cx="3883631" cy="461665"/>
          </a:xfrm>
          <a:prstGeom prst="rect">
            <a:avLst/>
          </a:prstGeom>
          <a:noFill/>
        </p:spPr>
        <p:txBody>
          <a:bodyPr wrap="square" rtlCol="0">
            <a:spAutoFit/>
          </a:bodyPr>
          <a:lstStyle/>
          <a:p>
            <a:r>
              <a:rPr lang="en-US" sz="2400" dirty="0" smtClean="0">
                <a:latin typeface="Helvetica" charset="0"/>
                <a:ea typeface="Helvetica" charset="0"/>
                <a:cs typeface="Helvetica" charset="0"/>
              </a:rPr>
              <a:t>Conclusion</a:t>
            </a:r>
            <a:endParaRPr lang="en-US" sz="2400" dirty="0">
              <a:latin typeface="Helvetica" charset="0"/>
              <a:ea typeface="Helvetica" charset="0"/>
              <a:cs typeface="Helvetica" charset="0"/>
            </a:endParaRPr>
          </a:p>
        </p:txBody>
      </p:sp>
      <p:sp>
        <p:nvSpPr>
          <p:cNvPr id="3" name="TextBox 2"/>
          <p:cNvSpPr txBox="1"/>
          <p:nvPr/>
        </p:nvSpPr>
        <p:spPr>
          <a:xfrm>
            <a:off x="4205097" y="3281207"/>
            <a:ext cx="3781805" cy="430887"/>
          </a:xfrm>
          <a:prstGeom prst="rect">
            <a:avLst/>
          </a:prstGeom>
          <a:noFill/>
        </p:spPr>
        <p:txBody>
          <a:bodyPr wrap="none" rtlCol="0">
            <a:spAutoFit/>
          </a:bodyPr>
          <a:lstStyle/>
          <a:p>
            <a:r>
              <a:rPr lang="en-US" sz="2200" dirty="0" smtClean="0">
                <a:latin typeface="Helvetica" charset="0"/>
                <a:ea typeface="Helvetica" charset="0"/>
                <a:cs typeface="Helvetica" charset="0"/>
              </a:rPr>
              <a:t>Thank you for your attention.</a:t>
            </a:r>
            <a:endParaRPr lang="en-US" sz="2200" dirty="0">
              <a:latin typeface="Helvetica" charset="0"/>
              <a:ea typeface="Helvetica" charset="0"/>
              <a:cs typeface="Helvetica" charset="0"/>
            </a:endParaRPr>
          </a:p>
        </p:txBody>
      </p:sp>
    </p:spTree>
    <p:extLst>
      <p:ext uri="{BB962C8B-B14F-4D97-AF65-F5344CB8AC3E}">
        <p14:creationId xmlns:p14="http://schemas.microsoft.com/office/powerpoint/2010/main" val="6982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1503</Words>
  <Application>Microsoft Macintosh PowerPoint</Application>
  <PresentationFormat>Widescreen</PresentationFormat>
  <Paragraphs>170</Paragraphs>
  <Slides>12</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Calibri Light</vt:lpstr>
      <vt:lpstr>Helvetica</vt:lpstr>
      <vt:lpstr>Helvetica Light</vt:lpstr>
      <vt:lpstr>Helvetica Light Oblique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69</cp:revision>
  <dcterms:created xsi:type="dcterms:W3CDTF">2018-01-12T11:40:37Z</dcterms:created>
  <dcterms:modified xsi:type="dcterms:W3CDTF">2018-01-18T09:35:25Z</dcterms:modified>
</cp:coreProperties>
</file>